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3656" r:id="rId1"/>
  </p:sldMasterIdLst>
  <p:notesMasterIdLst>
    <p:notesMasterId r:id="rId43"/>
  </p:notesMasterIdLst>
  <p:handoutMasterIdLst>
    <p:handoutMasterId r:id="rId44"/>
  </p:handoutMasterIdLst>
  <p:sldIdLst>
    <p:sldId id="257" r:id="rId2"/>
    <p:sldId id="258" r:id="rId3"/>
    <p:sldId id="259" r:id="rId4"/>
    <p:sldId id="391" r:id="rId5"/>
    <p:sldId id="392" r:id="rId6"/>
    <p:sldId id="393" r:id="rId7"/>
    <p:sldId id="396" r:id="rId8"/>
    <p:sldId id="394" r:id="rId9"/>
    <p:sldId id="395" r:id="rId10"/>
    <p:sldId id="423" r:id="rId11"/>
    <p:sldId id="388" r:id="rId12"/>
    <p:sldId id="400" r:id="rId13"/>
    <p:sldId id="399" r:id="rId14"/>
    <p:sldId id="429" r:id="rId15"/>
    <p:sldId id="428" r:id="rId16"/>
    <p:sldId id="427" r:id="rId17"/>
    <p:sldId id="401" r:id="rId18"/>
    <p:sldId id="389" r:id="rId19"/>
    <p:sldId id="402" r:id="rId20"/>
    <p:sldId id="403" r:id="rId21"/>
    <p:sldId id="404" r:id="rId22"/>
    <p:sldId id="407" r:id="rId23"/>
    <p:sldId id="408" r:id="rId24"/>
    <p:sldId id="409" r:id="rId25"/>
    <p:sldId id="424" r:id="rId26"/>
    <p:sldId id="411" r:id="rId27"/>
    <p:sldId id="425" r:id="rId28"/>
    <p:sldId id="390" r:id="rId29"/>
    <p:sldId id="420" r:id="rId30"/>
    <p:sldId id="421" r:id="rId31"/>
    <p:sldId id="422" r:id="rId32"/>
    <p:sldId id="416" r:id="rId33"/>
    <p:sldId id="417" r:id="rId34"/>
    <p:sldId id="418" r:id="rId35"/>
    <p:sldId id="419" r:id="rId36"/>
    <p:sldId id="415" r:id="rId37"/>
    <p:sldId id="430" r:id="rId38"/>
    <p:sldId id="361" r:id="rId39"/>
    <p:sldId id="386" r:id="rId40"/>
    <p:sldId id="387" r:id="rId41"/>
    <p:sldId id="345" r:id="rId42"/>
  </p:sldIdLst>
  <p:sldSz cx="9144000" cy="6858000" type="screen4x3"/>
  <p:notesSz cx="7010400" cy="9296400"/>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FF0000"/>
    <a:srgbClr val="0000FF"/>
    <a:srgbClr val="000099"/>
    <a:srgbClr val="003366"/>
    <a:srgbClr val="3CC4C4"/>
    <a:srgbClr val="E8F6E4"/>
    <a:srgbClr val="EEEFD7"/>
    <a:srgbClr val="FF33CC"/>
    <a:srgbClr val="BBCDE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1429" autoAdjust="0"/>
    <p:restoredTop sz="72291" autoAdjust="0"/>
  </p:normalViewPr>
  <p:slideViewPr>
    <p:cSldViewPr snapToGrid="0">
      <p:cViewPr varScale="1">
        <p:scale>
          <a:sx n="77" d="100"/>
          <a:sy n="77" d="100"/>
        </p:scale>
        <p:origin x="-684" y="-102"/>
      </p:cViewPr>
      <p:guideLst>
        <p:guide orient="horz" pos="2160"/>
        <p:guide pos="2880"/>
      </p:guideLst>
    </p:cSldViewPr>
  </p:slideViewPr>
  <p:notesTextViewPr>
    <p:cViewPr>
      <p:scale>
        <a:sx n="66" d="100"/>
        <a:sy n="66" d="100"/>
      </p:scale>
      <p:origin x="0" y="0"/>
    </p:cViewPr>
  </p:notesTextViewPr>
  <p:sorterViewPr>
    <p:cViewPr>
      <p:scale>
        <a:sx n="66" d="100"/>
        <a:sy n="66" d="100"/>
      </p:scale>
      <p:origin x="0" y="0"/>
    </p:cViewPr>
  </p:sorterViewPr>
  <p:notesViewPr>
    <p:cSldViewPr snapToGrid="0">
      <p:cViewPr>
        <p:scale>
          <a:sx n="70" d="100"/>
          <a:sy n="70" d="100"/>
        </p:scale>
        <p:origin x="-2250" y="-420"/>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6B101BF8-A4A3-4745-B852-023022D2EB9E}" type="datetimeFigureOut">
              <a:rPr lang="en-US" smtClean="0"/>
              <a:pPr/>
              <a:t>8/10/2011</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8D7267EF-5704-44C9-B836-2619CDB98BEB}" type="slidenum">
              <a:rPr lang="en-US" smtClean="0"/>
              <a:pPr/>
              <a:t>‹#›</a:t>
            </a:fld>
            <a:endParaRPr lang="en-US"/>
          </a:p>
        </p:txBody>
      </p:sp>
    </p:spTree>
    <p:extLst>
      <p:ext uri="{BB962C8B-B14F-4D97-AF65-F5344CB8AC3E}">
        <p14:creationId xmlns:p14="http://schemas.microsoft.com/office/powerpoint/2010/main" xmlns="" val="41335755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4"/>
          <p:cNvSpPr>
            <a:spLocks noGrp="1" noRot="1" noChangeAspect="1" noChangeArrowheads="1" noTextEdit="1"/>
          </p:cNvSpPr>
          <p:nvPr>
            <p:ph type="sldImg" idx="2"/>
          </p:nvPr>
        </p:nvSpPr>
        <p:spPr bwMode="auto">
          <a:xfrm>
            <a:off x="4367213" y="76200"/>
            <a:ext cx="2528887" cy="189706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314325" y="2208810"/>
            <a:ext cx="6286500" cy="68193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7"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charset="0"/>
                <a:cs typeface="+mn-cs"/>
              </a:defRPr>
            </a:lvl1pPr>
          </a:lstStyle>
          <a:p>
            <a:pPr>
              <a:defRPr/>
            </a:pPr>
            <a:fld id="{DCCEFC8F-1EBC-43E5-886D-F0A9AD3E9B6F}" type="slidenum">
              <a:rPr lang="en-US"/>
              <a:pPr>
                <a:defRPr/>
              </a:pPr>
              <a:t>‹#›</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1: Planning Server Deployment and Upgrade</a:t>
            </a:r>
          </a:p>
          <a:p>
            <a:endParaRPr lang="en-US" dirty="0" smtClean="0"/>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extLst>
      <p:ext uri="{BB962C8B-B14F-4D97-AF65-F5344CB8AC3E}">
        <p14:creationId xmlns:p14="http://schemas.microsoft.com/office/powerpoint/2010/main" xmlns="" val="1339329195"/>
      </p:ext>
    </p:extLst>
  </p:cSld>
  <p:clrMap bg1="lt1" tx1="dk1" bg2="lt2" tx2="dk2" accent1="accent1" accent2="accent2" accent3="accent3" accent4="accent4" accent5="accent5" accent6="accent6" hlink="hlink" folHlink="folHlink"/>
  <p:hf ftr="0"/>
  <p:notes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mail.microsoft.com/owa/redir.aspx?C=e7e3874b50e549d3956f50e00c59b8eb&amp;URL=http://go.microsoft.com/fwlink/?LinkId=189373"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go.microsoft.com/fwlink/?LinkId=189071"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technet.microsoft.com/en-us/library/dd277865.aspx" TargetMode="External"/><Relationship Id="rId5" Type="http://schemas.openxmlformats.org/officeDocument/2006/relationships/hyperlink" Target="http://go.microsoft.com/fwlink/?LinkId=189072" TargetMode="External"/><Relationship Id="rId4" Type="http://schemas.openxmlformats.org/officeDocument/2006/relationships/hyperlink" Target="http://sqlcat.com/whitepapers/archive/2008/10/03/running-sql-server-2008-in-a-hyper-v-environment-best-practices-and-performance-recommendations.aspx"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technet.microsoft.com/en-us/windowsserver/grouppolicy/default.aspx"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4344988" y="188913"/>
            <a:ext cx="2528887" cy="1897062"/>
          </a:xfrm>
          <a:ln/>
        </p:spPr>
      </p:sp>
      <p:sp>
        <p:nvSpPr>
          <p:cNvPr id="33795" name="Notes Placeholder 2"/>
          <p:cNvSpPr>
            <a:spLocks noGrp="1"/>
          </p:cNvSpPr>
          <p:nvPr>
            <p:ph type="body" idx="1"/>
          </p:nvPr>
        </p:nvSpPr>
        <p:spPr>
          <a:xfrm>
            <a:off x="314325" y="2446338"/>
            <a:ext cx="6286500" cy="65817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lnSpc>
                <a:spcPct val="80000"/>
              </a:lnSpc>
            </a:pPr>
            <a:r>
              <a:rPr lang="en-US" b="1" dirty="0" smtClean="0"/>
              <a:t>Presentation: 90 minutes</a:t>
            </a:r>
          </a:p>
          <a:p>
            <a:pPr eaLnBrk="1" hangingPunct="1">
              <a:lnSpc>
                <a:spcPct val="80000"/>
              </a:lnSpc>
            </a:pPr>
            <a:r>
              <a:rPr lang="en-US" b="1" dirty="0" smtClean="0"/>
              <a:t>Labs: 60 minutes</a:t>
            </a:r>
            <a:endParaRPr lang="en-US" altLang="ko-KR" b="1" dirty="0" smtClean="0">
              <a:ea typeface="굴림" pitchFamily="34" charset="-127"/>
            </a:endParaRPr>
          </a:p>
          <a:p>
            <a:pPr eaLnBrk="1" hangingPunct="1">
              <a:lnSpc>
                <a:spcPct val="80000"/>
              </a:lnSpc>
            </a:pPr>
            <a:endParaRPr lang="en-US" dirty="0" smtClean="0"/>
          </a:p>
          <a:p>
            <a:pPr eaLnBrk="1" hangingPunct="1">
              <a:lnSpc>
                <a:spcPct val="90000"/>
              </a:lnSpc>
            </a:pPr>
            <a:r>
              <a:rPr lang="en-US" dirty="0" smtClean="0"/>
              <a:t>After completing this module, students will be able to:</a:t>
            </a:r>
          </a:p>
          <a:p>
            <a:pPr marL="171450" lvl="0" indent="-171450">
              <a:buFont typeface="Arial" pitchFamily="34" charset="0"/>
              <a:buChar char="•"/>
            </a:pPr>
            <a:r>
              <a:rPr lang="en-US" sz="1000" kern="1200" dirty="0" smtClean="0">
                <a:effectLst/>
                <a:latin typeface="Arial" charset="0"/>
                <a:ea typeface="+mn-ea"/>
                <a:cs typeface="+mn-cs"/>
              </a:rPr>
              <a:t>Develop a deployment strategy.</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Determine factors that affect the implementation of virtualization within their organization.</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Select a strategy for deployment automation.</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Implement the selected automation strategy.</a:t>
            </a:r>
            <a:endParaRPr lang="en-GB" sz="1000" kern="1200" dirty="0" smtClean="0">
              <a:effectLst/>
              <a:latin typeface="Arial" charset="0"/>
              <a:ea typeface="+mn-ea"/>
              <a:cs typeface="+mn-cs"/>
            </a:endParaRPr>
          </a:p>
          <a:p>
            <a:pPr marL="0" lvl="0" indent="0">
              <a:buFont typeface="Arial" pitchFamily="34" charset="0"/>
              <a:buNone/>
            </a:pPr>
            <a:endParaRPr lang="en-GB" dirty="0" smtClean="0"/>
          </a:p>
          <a:p>
            <a:pPr eaLnBrk="1" hangingPunct="1">
              <a:lnSpc>
                <a:spcPct val="90000"/>
              </a:lnSpc>
            </a:pPr>
            <a:endParaRPr lang="en-US" b="1" dirty="0" smtClean="0"/>
          </a:p>
          <a:p>
            <a:pPr eaLnBrk="1" hangingPunct="1">
              <a:lnSpc>
                <a:spcPct val="90000"/>
              </a:lnSpc>
            </a:pPr>
            <a:r>
              <a:rPr lang="en-US" b="1" dirty="0" smtClean="0"/>
              <a:t>Required materials</a:t>
            </a:r>
          </a:p>
          <a:p>
            <a:pPr eaLnBrk="1" hangingPunct="1">
              <a:lnSpc>
                <a:spcPct val="90000"/>
              </a:lnSpc>
            </a:pPr>
            <a:r>
              <a:rPr lang="en-US" dirty="0" smtClean="0"/>
              <a:t>To teach this module, you need the Microsoft® Office PowerPoint® file 6433A_01.pptx.</a:t>
            </a:r>
          </a:p>
          <a:p>
            <a:pPr eaLnBrk="1" hangingPunct="1">
              <a:lnSpc>
                <a:spcPct val="90000"/>
              </a:lnSpc>
            </a:pPr>
            <a:endParaRPr lang="en-US" b="1" dirty="0" smtClean="0"/>
          </a:p>
          <a:p>
            <a:pPr eaLnBrk="1" hangingPunct="1">
              <a:lnSpc>
                <a:spcPct val="90000"/>
              </a:lnSpc>
            </a:pPr>
            <a:r>
              <a:rPr lang="en-US" b="1" dirty="0" smtClean="0"/>
              <a:t>Important:</a:t>
            </a:r>
            <a:r>
              <a:rPr lang="en-US" dirty="0" smtClean="0"/>
              <a:t> We recommend that you use PowerPoint 2002 or a later version to display the slides for this course. If you use PowerPoint Viewer or an earlier version of PowerPoint, all the features of the slides might not be displayed correctly.</a:t>
            </a:r>
          </a:p>
          <a:p>
            <a:pPr eaLnBrk="1" hangingPunct="1">
              <a:lnSpc>
                <a:spcPct val="90000"/>
              </a:lnSpc>
            </a:pPr>
            <a:endParaRPr lang="en-US" dirty="0" smtClean="0"/>
          </a:p>
          <a:p>
            <a:pPr eaLnBrk="1" hangingPunct="1">
              <a:lnSpc>
                <a:spcPct val="90000"/>
              </a:lnSpc>
            </a:pPr>
            <a:r>
              <a:rPr lang="en-US" b="1" dirty="0" smtClean="0"/>
              <a:t>Preparation tasks</a:t>
            </a:r>
          </a:p>
          <a:p>
            <a:pPr eaLnBrk="1" hangingPunct="1">
              <a:lnSpc>
                <a:spcPct val="90000"/>
              </a:lnSpc>
            </a:pPr>
            <a:r>
              <a:rPr lang="en-US" dirty="0" smtClean="0"/>
              <a:t>To prepare for this module:</a:t>
            </a:r>
          </a:p>
          <a:p>
            <a:pPr eaLnBrk="1" hangingPunct="1">
              <a:lnSpc>
                <a:spcPct val="90000"/>
              </a:lnSpc>
              <a:buFontTx/>
              <a:buChar char="•"/>
            </a:pPr>
            <a:r>
              <a:rPr lang="en-US" dirty="0" smtClean="0"/>
              <a:t> Read all of the materials for this module.</a:t>
            </a:r>
          </a:p>
          <a:p>
            <a:pPr eaLnBrk="1" hangingPunct="1">
              <a:lnSpc>
                <a:spcPct val="90000"/>
              </a:lnSpc>
              <a:buFontTx/>
              <a:buChar char="•"/>
            </a:pPr>
            <a:r>
              <a:rPr lang="en-US" dirty="0" smtClean="0"/>
              <a:t> Practice performing the demonstrations and the lab exercises.</a:t>
            </a:r>
          </a:p>
          <a:p>
            <a:pPr eaLnBrk="1" hangingPunct="1">
              <a:lnSpc>
                <a:spcPct val="90000"/>
              </a:lnSpc>
              <a:buFontTx/>
              <a:buChar char="•"/>
            </a:pPr>
            <a:r>
              <a:rPr lang="en-US" altLang="ko-KR" dirty="0" smtClean="0">
                <a:ea typeface="굴림" pitchFamily="34" charset="-127"/>
              </a:rPr>
              <a:t> Work through the Module Review and Takeaways section, and determine how you will use this section to reinforce student learning and promote knowledge transfer to on-the-job performance. </a:t>
            </a:r>
          </a:p>
          <a:p>
            <a:pPr eaLnBrk="1" hangingPunct="1">
              <a:lnSpc>
                <a:spcPct val="90000"/>
              </a:lnSpc>
            </a:pPr>
            <a:endParaRPr lang="en-GB" altLang="zh-CN" dirty="0" smtClean="0"/>
          </a:p>
          <a:p>
            <a:pPr eaLnBrk="1" hangingPunct="1">
              <a:lnSpc>
                <a:spcPct val="90000"/>
              </a:lnSpc>
            </a:pPr>
            <a:r>
              <a:rPr lang="en-GB" altLang="zh-CN" dirty="0" smtClean="0"/>
              <a:t>Make sure that students are aware of the Course Companion content portal that has additional module information and resources.</a:t>
            </a:r>
            <a:endParaRPr lang="en-US" dirty="0" smtClean="0"/>
          </a:p>
          <a:p>
            <a:pPr>
              <a:lnSpc>
                <a:spcPct val="90000"/>
              </a:lnSpc>
            </a:pPr>
            <a:endParaRPr lang="en-US" dirty="0" smtClean="0">
              <a:latin typeface="Arial" charset="0"/>
            </a:endParaRPr>
          </a:p>
        </p:txBody>
      </p:sp>
      <p:sp>
        <p:nvSpPr>
          <p:cNvPr id="33796" name="Slide Number Placeholder 5"/>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875AAAF1-CF4E-4168-8A0E-1F2CB5ADF0BA}" type="slidenum">
              <a:rPr lang="en-US" b="0" smtClean="0"/>
              <a:pPr/>
              <a:t>1</a:t>
            </a:fld>
            <a:endParaRPr lang="en-US" b="0" smtClean="0"/>
          </a:p>
        </p:txBody>
      </p:sp>
      <p:sp>
        <p:nvSpPr>
          <p:cNvPr id="33797" name="Rectangle 4"/>
          <p:cNvSpPr>
            <a:spLocks noChangeArrowheads="1"/>
          </p:cNvSpPr>
          <p:nvPr/>
        </p:nvSpPr>
        <p:spPr bwMode="auto">
          <a:xfrm>
            <a:off x="542925" y="1319213"/>
            <a:ext cx="2860675" cy="633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82880" rIns="182880"/>
          <a:lstStyle/>
          <a:p>
            <a:pPr>
              <a:lnSpc>
                <a:spcPct val="80000"/>
              </a:lnSpc>
              <a:spcAft>
                <a:spcPct val="60000"/>
              </a:spcAft>
            </a:pPr>
            <a:endParaRPr lang="en-US" altLang="ko-KR" sz="1000">
              <a:latin typeface="Arial" charset="0"/>
              <a:ea typeface="굴림" pitchFamily="34" charset="-127"/>
            </a:endParaRPr>
          </a:p>
        </p:txBody>
      </p:sp>
      <p:sp>
        <p:nvSpPr>
          <p:cNvPr id="6"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dirty="0" smtClean="0"/>
              <a:t>Module 1: Planning Server Deployment and Upgrade</a:t>
            </a:r>
          </a:p>
          <a:p>
            <a:pPr>
              <a:defRPr/>
            </a:pPr>
            <a:endParaRPr lang="en-US" dirty="0"/>
          </a:p>
        </p:txBody>
      </p:sp>
      <p:sp>
        <p:nvSpPr>
          <p:cNvPr id="7"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GB" b="1" dirty="0" smtClean="0"/>
              <a:t>Key message: </a:t>
            </a:r>
            <a:r>
              <a:rPr lang="en-GB" dirty="0" smtClean="0"/>
              <a:t>This tool helps you plan and document your upgrade strategy. </a:t>
            </a:r>
          </a:p>
          <a:p>
            <a:pPr marL="0" marR="0" indent="0" algn="l" defTabSz="914400" rtl="0" eaLnBrk="0" fontAlgn="base" latinLnBrk="0" hangingPunct="0">
              <a:lnSpc>
                <a:spcPct val="100000"/>
              </a:lnSpc>
              <a:spcBef>
                <a:spcPct val="0"/>
              </a:spcBef>
              <a:spcAft>
                <a:spcPct val="60000"/>
              </a:spcAft>
              <a:buClrTx/>
              <a:buSzTx/>
              <a:buFontTx/>
              <a:buNone/>
              <a:tabLst/>
              <a:defRPr/>
            </a:pPr>
            <a:endParaRPr lang="en-GB" dirty="0" smtClean="0"/>
          </a:p>
          <a:p>
            <a:pPr>
              <a:defRPr/>
            </a:pPr>
            <a:r>
              <a:rPr lang="en-GB" dirty="0" smtClean="0"/>
              <a:t>Additional reading for instructor: MAP for Office 2010</a:t>
            </a:r>
            <a:br>
              <a:rPr lang="en-GB" dirty="0" smtClean="0"/>
            </a:br>
            <a:r>
              <a:rPr lang="en-GB" dirty="0" smtClean="0"/>
              <a:t>http</a:t>
            </a:r>
            <a:r>
              <a:rPr lang="en-GB" dirty="0"/>
              <a:t>://go.microsoft.com/fwlink/?LinkID=224541</a:t>
            </a: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10</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5819421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11</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Determine the suitability of virtualization for </a:t>
            </a:r>
            <a:r>
              <a:rPr lang="en-US" sz="1000" kern="1200" dirty="0" smtClean="0">
                <a:effectLst/>
                <a:latin typeface="Arial" charset="0"/>
                <a:ea typeface="+mn-ea"/>
                <a:cs typeface="+mn-cs"/>
              </a:rPr>
              <a:t>their </a:t>
            </a:r>
            <a:r>
              <a:rPr lang="en-US" sz="1000" kern="1200" dirty="0" smtClean="0">
                <a:solidFill>
                  <a:schemeClr val="tx1"/>
                </a:solidFill>
                <a:effectLst/>
                <a:latin typeface="Arial" charset="0"/>
                <a:ea typeface="+mn-ea"/>
                <a:cs typeface="+mn-cs"/>
              </a:rPr>
              <a:t>organization.</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License Windows Server in a virtualization environment.</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Apply guidelines for configuring Hyper-V host computers.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Apply general guidelines for configuring virtual machines for applications.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Apply guidelines for configuring virtual machines for various applications.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Select a virtualization strategy.</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 Planning Server Deployment and Upgrade</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rPr>
              <a:t>Discuss the factors that need to be considered when choosing which physical server workloads to virtualize. In most cases, the hardware requirements will be the most important factor, as very few workloads are not supported or are not compatible with virtualization. </a:t>
            </a:r>
          </a:p>
          <a:p>
            <a:r>
              <a:rPr lang="en-US" dirty="0" smtClean="0">
                <a:latin typeface="Arial" pitchFamily="34" charset="0"/>
              </a:rPr>
              <a:t>Emphasize the goal of making sure that all servers are appropriately utilized. This means the virtualization is the best option in many cases, but that there also are scenarios in which you can use other options to increase the workload on servers to the point where they are using all of their dedicated hardware resources.</a:t>
            </a:r>
          </a:p>
          <a:p>
            <a:r>
              <a:rPr lang="en-US" b="1" dirty="0" smtClean="0">
                <a:latin typeface="Arial" pitchFamily="34" charset="0"/>
              </a:rPr>
              <a:t>Question:</a:t>
            </a:r>
            <a:r>
              <a:rPr lang="en-US" dirty="0" smtClean="0">
                <a:latin typeface="Arial" pitchFamily="34" charset="0"/>
              </a:rPr>
              <a:t> Which server workloads will you virtualize in your organizations? How will you make the decisions about what to virtualize?</a:t>
            </a:r>
            <a:endParaRPr lang="en-US" b="1" dirty="0" smtClean="0">
              <a:latin typeface="Arial" pitchFamily="34" charset="0"/>
            </a:endParaRPr>
          </a:p>
          <a:p>
            <a:r>
              <a:rPr lang="en-US" b="1" dirty="0" smtClean="0">
                <a:latin typeface="Arial" pitchFamily="34" charset="0"/>
              </a:rPr>
              <a:t>Answer: </a:t>
            </a:r>
            <a:r>
              <a:rPr lang="en-US" dirty="0" smtClean="0">
                <a:latin typeface="Arial" pitchFamily="34" charset="0"/>
              </a:rPr>
              <a:t>Most organizations begin by virtualizing test and development servers, because these servers typically do not have the same availability and performance requirements of production servers. The first servers that are virtualized in production typically are those that are used lightly, such as web servers. In many organizations, virtualization has become the default configuration. This means that all servers are virtualized unless there is a good reason not to virtualize a specific server.</a:t>
            </a:r>
          </a:p>
          <a:p>
            <a:r>
              <a:rPr lang="en-US" dirty="0" smtClean="0">
                <a:latin typeface="Arial" pitchFamily="34" charset="0"/>
              </a:rPr>
              <a:t>Resources</a:t>
            </a:r>
          </a:p>
          <a:p>
            <a:r>
              <a:rPr lang="en-US" dirty="0" smtClean="0">
                <a:latin typeface="Arial" pitchFamily="34" charset="0"/>
              </a:rPr>
              <a:t>Microsoft server software and supported virtualization environments</a:t>
            </a:r>
          </a:p>
          <a:p>
            <a:r>
              <a:rPr lang="en-US" dirty="0" smtClean="0">
                <a:latin typeface="Arial" pitchFamily="34" charset="0"/>
                <a:hlinkClick r:id="rId3"/>
              </a:rPr>
              <a:t>http://go.microsoft.com/fwlink/?LinkId=189062  </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12</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5757909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Emphasize on the included</a:t>
            </a:r>
            <a:r>
              <a:rPr lang="en-GB" baseline="0" dirty="0" smtClean="0"/>
              <a:t> licenses. </a:t>
            </a:r>
          </a:p>
          <a:p>
            <a:endParaRPr lang="en-GB" baseline="0" dirty="0" smtClean="0"/>
          </a:p>
          <a:p>
            <a:r>
              <a:rPr lang="en-GB" baseline="0" dirty="0" smtClean="0"/>
              <a:t>If students have more questions, refer them to the following links: </a:t>
            </a:r>
            <a:r>
              <a:rPr lang="en-GB" dirty="0"/>
              <a:t>http://go.microsoft.com/fwlink/?</a:t>
            </a:r>
            <a:r>
              <a:rPr lang="en-GB" dirty="0" smtClean="0"/>
              <a:t>LinkID=224542</a:t>
            </a:r>
            <a:r>
              <a:rPr lang="en-GB" dirty="0"/>
              <a:t/>
            </a:r>
            <a:br>
              <a:rPr lang="en-GB" dirty="0"/>
            </a:br>
            <a:r>
              <a:rPr lang="en-GB" dirty="0"/>
              <a:t>http://go.microsoft.com/fwlink/?LinkID=224543</a:t>
            </a:r>
            <a:r>
              <a:rPr lang="en-GB" baseline="0" dirty="0" smtClean="0"/>
              <a:t> </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13</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692535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a:t>
            </a:r>
            <a:r>
              <a:rPr lang="en-GB" baseline="0" dirty="0" smtClean="0"/>
              <a:t>To ensure an appropriate virtual machine configuration, it is important to plan the configuration of the hosts correctly.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14</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xmlns="" val="34427804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Although specific configurations will vary from application to application,</a:t>
            </a:r>
            <a:r>
              <a:rPr lang="en-GB" baseline="0" dirty="0" smtClean="0"/>
              <a:t> you can apply the following standards to all virtual machine guests.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15</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xmlns="" val="25528068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a:t>
            </a:r>
          </a:p>
          <a:p>
            <a:pPr lvl="1"/>
            <a:r>
              <a:rPr lang="en-US" dirty="0" smtClean="0"/>
              <a:t>Running AD DS in a Hyper-V Environment</a:t>
            </a:r>
          </a:p>
          <a:p>
            <a:pPr lvl="1">
              <a:buFontTx/>
              <a:buNone/>
            </a:pPr>
            <a:r>
              <a:rPr lang="en-US" dirty="0" smtClean="0"/>
              <a:t>   </a:t>
            </a:r>
            <a:r>
              <a:rPr lang="en-US" dirty="0"/>
              <a:t>http://go.microsoft.com/fwlink/?</a:t>
            </a:r>
            <a:r>
              <a:rPr lang="en-US" dirty="0" smtClean="0"/>
              <a:t>LinkID=224544 </a:t>
            </a:r>
          </a:p>
          <a:p>
            <a:pPr lvl="1">
              <a:buFontTx/>
              <a:buNone/>
            </a:pPr>
            <a:r>
              <a:rPr lang="en-US" dirty="0" smtClean="0"/>
              <a:t> </a:t>
            </a:r>
            <a:endParaRPr lang="en-GB" dirty="0" smtClean="0"/>
          </a:p>
          <a:p>
            <a:r>
              <a:rPr lang="en-US" b="1" dirty="0" smtClean="0"/>
              <a:t>Reference</a:t>
            </a:r>
          </a:p>
          <a:p>
            <a:pPr lvl="1"/>
            <a:r>
              <a:rPr lang="en-US" dirty="0" smtClean="0"/>
              <a:t>Running SQL Server 2008 in a Hyper-V Environment - Best Practices and Performance Recommendations</a:t>
            </a:r>
          </a:p>
          <a:p>
            <a:pPr lvl="1">
              <a:buFontTx/>
              <a:buNone/>
            </a:pPr>
            <a:r>
              <a:rPr lang="en-US" dirty="0" smtClean="0"/>
              <a:t>   </a:t>
            </a:r>
            <a:r>
              <a:rPr lang="en-US" dirty="0" smtClean="0">
                <a:hlinkClick r:id="rId3"/>
              </a:rPr>
              <a:t>http://go.microsoft.com/fwlink/?LinkId=189071</a:t>
            </a:r>
            <a:r>
              <a:rPr lang="en-US" dirty="0" smtClean="0"/>
              <a:t> </a:t>
            </a:r>
            <a:endParaRPr lang="en-US" dirty="0" smtClean="0">
              <a:hlinkClick r:id="rId4"/>
            </a:endParaRPr>
          </a:p>
          <a:p>
            <a:endParaRPr lang="en-GB" dirty="0" smtClean="0"/>
          </a:p>
          <a:p>
            <a:endParaRPr lang="en-GB" dirty="0" smtClean="0"/>
          </a:p>
          <a:p>
            <a:r>
              <a:rPr lang="en-US" b="1" dirty="0" smtClean="0"/>
              <a:t>Reference</a:t>
            </a:r>
          </a:p>
          <a:p>
            <a:pPr lvl="1"/>
            <a:r>
              <a:rPr lang="en-US" dirty="0" smtClean="0"/>
              <a:t>Performance and Capacity Requirements for Hyper-V  </a:t>
            </a:r>
          </a:p>
          <a:p>
            <a:pPr lvl="1">
              <a:buFontTx/>
              <a:buNone/>
            </a:pPr>
            <a:r>
              <a:rPr lang="en-US" dirty="0" smtClean="0"/>
              <a:t>	</a:t>
            </a:r>
            <a:r>
              <a:rPr lang="en-US" dirty="0" smtClean="0">
                <a:hlinkClick r:id="rId5"/>
              </a:rPr>
              <a:t>http://go.microsoft.com/fwlink/?LinkId=189072</a:t>
            </a:r>
            <a:r>
              <a:rPr lang="en-US" dirty="0" smtClean="0">
                <a:hlinkClick r:id="rId6"/>
              </a:rPr>
              <a:t> </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16</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xmlns="" val="40450247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Datum is a large enterprise research company with multiple locations. The organization has data centers in Paris, New York City, and Tokyo. A Datum also has several smaller branch offices and many users who work outside the office. A Datum has collected the following information about the current computing environment:</a:t>
            </a:r>
          </a:p>
          <a:p>
            <a:pPr lvl="0"/>
            <a:r>
              <a:rPr lang="en-US" dirty="0"/>
              <a:t>Server utilization for most of the data center servers is less than 10%. </a:t>
            </a:r>
          </a:p>
          <a:p>
            <a:pPr lvl="0"/>
            <a:r>
              <a:rPr lang="en-US" dirty="0"/>
              <a:t>Multiple servers are deployed in many of the branch offices. These servers are difficult to manage because the WAN links to some of the branch offices have very little available bandwidth.</a:t>
            </a:r>
          </a:p>
          <a:p>
            <a:r>
              <a:rPr lang="en-US" b="1" dirty="0"/>
              <a:t>Question:</a:t>
            </a:r>
            <a:r>
              <a:rPr lang="en-US" dirty="0"/>
              <a:t> How will virtualization help A Datum resolve the issues in its current computing environment?</a:t>
            </a:r>
          </a:p>
          <a:p>
            <a:r>
              <a:rPr lang="en-US" b="1" dirty="0"/>
              <a:t>Answers:</a:t>
            </a:r>
            <a:r>
              <a:rPr lang="en-US" dirty="0"/>
              <a:t> Server virtualization will help A Datum resolve the server utilization issues. By running multiple virtual machines on a single physical server, the organization will be able to increase server utilization significantly. </a:t>
            </a:r>
          </a:p>
          <a:p>
            <a:r>
              <a:rPr lang="en-US" dirty="0"/>
              <a:t>The organization may consider several options for resolving the server issue in its branch offices, including the use of server virtualization to simplify and standardize deployment in each branch office. </a:t>
            </a:r>
          </a:p>
          <a:p>
            <a:r>
              <a:rPr lang="en-US" b="1" dirty="0"/>
              <a:t>Question:</a:t>
            </a:r>
            <a:r>
              <a:rPr lang="en-US" dirty="0"/>
              <a:t> What server workloads could you virtualize in your organization? How will you make the decisions about what to virtualize?</a:t>
            </a:r>
          </a:p>
          <a:p>
            <a:r>
              <a:rPr lang="en-US" b="1" dirty="0"/>
              <a:t>Answer:</a:t>
            </a:r>
            <a:r>
              <a:rPr lang="en-US" dirty="0"/>
              <a:t> Most organizations begin by virtualizing test and development servers, because these servers typically do not have the same availability and performance requirements that production servers have. The first servers that organizations typically virtualize in production are those that are used lightly, such as Web servers. In many organizations, virtualization has become the default configuration. This means that the organization virtualizes all servers, unless there is a good reason not to virtualize a specific server.</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17</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7028232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18</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US" sz="1000" kern="1200" dirty="0" smtClean="0">
                <a:effectLst/>
                <a:latin typeface="Arial" charset="0"/>
                <a:ea typeface="+mn-ea"/>
                <a:cs typeface="+mn-cs"/>
              </a:rPr>
              <a:t>Describe the current deployment strategy.</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Describe the benefits of using an automated deployment method.</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Select a suitable imaging strategy to support your preferred deployment method.</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Consider imaging strategies.</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Describe the benefits of WIM images.</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Describe the benefits of VHD images.</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Capture a custom image.</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Edit a custom image.</a:t>
            </a:r>
            <a:endParaRPr lang="en-GB" sz="1000" kern="1200" dirty="0" smtClean="0">
              <a:effectLst/>
              <a:latin typeface="Arial" charset="0"/>
              <a:ea typeface="+mn-ea"/>
              <a:cs typeface="+mn-cs"/>
            </a:endParaRPr>
          </a:p>
          <a:p>
            <a:pPr marL="171450" lvl="0" indent="-171450">
              <a:buFont typeface="Arial" pitchFamily="34" charset="0"/>
              <a:buChar char="•"/>
            </a:pPr>
            <a:endParaRPr lang="en-US" sz="1000" kern="1200" dirty="0" smtClean="0">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 Planning Server Deployment and Upgrade</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How do you currently deploy operating systems within your organization?</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Answers will vary, but most organizations implement some sort of imaging strategy and many use infrastructure services to distribute images. </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What are the advantages and disadvantages of your chosen deployment strategy?</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Answers will vary. Use the discussion to direct students to the benefits of deployment strategies for various different scenarios. For example: </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Branch offices with no local IT skills </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Many servers to deploy throughout the organization</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Similar server configurations throughout the organization</a:t>
            </a:r>
            <a:endParaRPr lang="en-GB" sz="1000" kern="1200" dirty="0" smtClean="0">
              <a:effectLst/>
              <a:latin typeface="Arial" charset="0"/>
              <a:ea typeface="+mn-ea"/>
              <a:cs typeface="+mn-cs"/>
            </a:endParaRPr>
          </a:p>
          <a:p>
            <a:endParaRPr lang="en-GB" dirty="0" smtClean="0"/>
          </a:p>
          <a:p>
            <a:endParaRPr lang="en-GB" dirty="0" smtClean="0"/>
          </a:p>
          <a:p>
            <a:r>
              <a:rPr lang="en-GB" dirty="0" smtClean="0"/>
              <a:t>If your</a:t>
            </a:r>
            <a:r>
              <a:rPr lang="en-GB" baseline="0" dirty="0" smtClean="0"/>
              <a:t> students are reluctant to share their experiences, provide your own. Discuss organizations for whom you have worked and describe the ways in which operating systems were deployed.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19</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7699948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xfrm>
            <a:off x="657225" y="2365375"/>
            <a:ext cx="6019800" cy="615791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t>After completing this module, students will be able to:</a:t>
            </a:r>
          </a:p>
          <a:p>
            <a:endParaRPr lang="en-US" dirty="0" smtClean="0"/>
          </a:p>
          <a:p>
            <a:pPr marL="171450" lvl="0" indent="-171450">
              <a:buFont typeface="Arial" pitchFamily="34" charset="0"/>
              <a:buChar char="•"/>
            </a:pPr>
            <a:r>
              <a:rPr lang="en-US" sz="1000" kern="1200" dirty="0" smtClean="0">
                <a:effectLst/>
                <a:latin typeface="Arial" charset="0"/>
                <a:ea typeface="+mn-ea"/>
                <a:cs typeface="+mn-cs"/>
              </a:rPr>
              <a:t>Develop a deployment strategy.</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Determine factors that affect the implementation of virtualization within their organization.</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Select a strategy for deployment automation.</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Implement the selected automation strategy.</a:t>
            </a:r>
            <a:endParaRPr lang="en-GB" sz="1000" kern="1200" dirty="0" smtClean="0">
              <a:effectLst/>
              <a:latin typeface="Arial" charset="0"/>
              <a:ea typeface="+mn-ea"/>
              <a:cs typeface="+mn-cs"/>
            </a:endParaRPr>
          </a:p>
          <a:p>
            <a:pPr marL="171450" lvl="0" indent="-171450">
              <a:buFont typeface="Arial" pitchFamily="34" charset="0"/>
              <a:buChar char="•"/>
            </a:pPr>
            <a:endParaRPr lang="en-GB" dirty="0" smtClean="0"/>
          </a:p>
        </p:txBody>
      </p:sp>
      <p:sp>
        <p:nvSpPr>
          <p:cNvPr id="34820"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r" eaLnBrk="1" hangingPunct="1"/>
            <a:fld id="{C574C97A-F40C-49CD-AD0A-AA39407284E5}" type="slidenum">
              <a:rPr lang="en-US" sz="1200" b="0">
                <a:latin typeface="Arial" charset="0"/>
              </a:rPr>
              <a:pPr algn="r" eaLnBrk="1" hangingPunct="1"/>
              <a:t>2</a:t>
            </a:fld>
            <a:endParaRPr lang="en-US" sz="1200" b="0">
              <a:latin typeface="Arial" charset="0"/>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 Planning Server Deployment and Upgrade</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This topic introduces some of the deployment technologies available to students.</a:t>
            </a:r>
          </a:p>
          <a:p>
            <a:endParaRPr lang="en-GB" dirty="0" smtClean="0"/>
          </a:p>
          <a:p>
            <a:r>
              <a:rPr lang="en-GB" dirty="0" smtClean="0"/>
              <a:t>Mention to students that </a:t>
            </a:r>
            <a:r>
              <a:rPr lang="en-US" sz="1000" kern="1200" dirty="0" smtClean="0">
                <a:solidFill>
                  <a:schemeClr val="tx1"/>
                </a:solidFill>
                <a:effectLst/>
                <a:latin typeface="Arial" charset="0"/>
                <a:ea typeface="+mn-ea"/>
                <a:cs typeface="+mn-cs"/>
              </a:rPr>
              <a:t>there are four different strategies that you can implement to deploy Windows Server. These are:</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High-touch, retail media deployments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High-touch, standard image deployments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Lite-touch, high-volume deployments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Zero-touch, high-volume deployments</a:t>
            </a: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a:p>
            <a:pPr marL="0" lvl="0" indent="0">
              <a:buFont typeface="Arial" pitchFamily="34" charset="0"/>
              <a:buNone/>
            </a:pPr>
            <a:r>
              <a:rPr lang="en-US" sz="1000" kern="1200" dirty="0" smtClean="0">
                <a:solidFill>
                  <a:schemeClr val="tx1"/>
                </a:solidFill>
                <a:effectLst/>
                <a:latin typeface="Arial" charset="0"/>
                <a:ea typeface="+mn-ea"/>
                <a:cs typeface="+mn-cs"/>
              </a:rPr>
              <a:t>It is the last two that offer some automation.</a:t>
            </a:r>
            <a:r>
              <a:rPr lang="en-US" sz="1000" kern="1200" baseline="0" dirty="0" smtClean="0">
                <a:solidFill>
                  <a:schemeClr val="tx1"/>
                </a:solidFill>
                <a:effectLst/>
                <a:latin typeface="Arial" charset="0"/>
                <a:ea typeface="+mn-ea"/>
                <a:cs typeface="+mn-cs"/>
              </a:rPr>
              <a:t> </a:t>
            </a:r>
          </a:p>
          <a:p>
            <a:pPr marL="0" lvl="0" indent="0">
              <a:buFont typeface="Arial" pitchFamily="34" charset="0"/>
              <a:buNone/>
            </a:pPr>
            <a:endParaRPr lang="en-US" sz="1000" kern="1200" baseline="0" dirty="0" smtClean="0">
              <a:solidFill>
                <a:schemeClr val="tx1"/>
              </a:solidFill>
              <a:effectLst/>
              <a:latin typeface="Arial" charset="0"/>
              <a:ea typeface="+mn-ea"/>
              <a:cs typeface="+mn-cs"/>
            </a:endParaRPr>
          </a:p>
          <a:p>
            <a:pPr marL="0" lvl="0" indent="0">
              <a:buFont typeface="Arial" pitchFamily="34" charset="0"/>
              <a:buNone/>
            </a:pPr>
            <a:r>
              <a:rPr lang="en-US" sz="1000" kern="1200" baseline="0" dirty="0" smtClean="0">
                <a:solidFill>
                  <a:schemeClr val="tx1"/>
                </a:solidFill>
                <a:effectLst/>
                <a:latin typeface="Arial" charset="0"/>
                <a:ea typeface="+mn-ea"/>
                <a:cs typeface="+mn-cs"/>
              </a:rPr>
              <a:t>Also, jot the following technologies on the whiteboard, showing the students which can be used (and how) to aid automation. </a:t>
            </a:r>
          </a:p>
          <a:p>
            <a:pPr marL="0" lvl="0" indent="0">
              <a:buFont typeface="Arial" pitchFamily="34" charset="0"/>
              <a:buNone/>
            </a:pPr>
            <a:endParaRPr lang="en-US" sz="1000" kern="1200" baseline="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Windows AIK</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Microsoft® Deployment Toolkit 2010 (MDT 2010)</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Microsoft Application Compatibility Toolkit (ACT)</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Windows Deployment Services</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Microsoft System Center Configuration Manager 2007 R3</a:t>
            </a:r>
            <a:endParaRPr lang="en-GB" sz="1000" kern="1200" dirty="0" smtClean="0">
              <a:solidFill>
                <a:schemeClr val="tx1"/>
              </a:solidFill>
              <a:effectLst/>
              <a:latin typeface="Arial" charset="0"/>
              <a:ea typeface="+mn-ea"/>
              <a:cs typeface="+mn-cs"/>
            </a:endParaRPr>
          </a:p>
          <a:p>
            <a:pPr marL="0" lvl="0" indent="0">
              <a:buFont typeface="Arial" pitchFamily="34" charset="0"/>
              <a:buNone/>
            </a:pPr>
            <a:endParaRPr lang="en-GB" sz="10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20</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7300764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smtClean="0"/>
              <a:t>Having outlined the content to the students,</a:t>
            </a:r>
            <a:r>
              <a:rPr lang="en-GB" b="0" baseline="0" dirty="0" smtClean="0"/>
              <a:t> direct them to the question in the handbook (and below). Spend a few minutes discussing this. </a:t>
            </a:r>
          </a:p>
          <a:p>
            <a:endParaRPr lang="en-GB" b="0" dirty="0" smtClean="0"/>
          </a:p>
          <a:p>
            <a:r>
              <a:rPr lang="en-GB" b="1" dirty="0" smtClean="0"/>
              <a:t>Discussion prompt: </a:t>
            </a:r>
            <a:r>
              <a:rPr lang="en-US" dirty="0" smtClean="0"/>
              <a:t>Considering the choices for image deployment</a:t>
            </a:r>
            <a:r>
              <a:rPr lang="en-US" sz="1000" kern="1200" dirty="0" smtClean="0">
                <a:effectLst/>
                <a:latin typeface="Arial" charset="0"/>
                <a:ea typeface="+mn-ea"/>
                <a:cs typeface="+mn-cs"/>
              </a:rPr>
              <a:t>, how would you implement imaging within your organization?</a:t>
            </a:r>
          </a:p>
          <a:p>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a:t>
            </a:r>
            <a:r>
              <a:rPr lang="en-US" sz="1000" kern="1200" dirty="0" smtClean="0">
                <a:effectLst/>
                <a:latin typeface="Arial" charset="0"/>
                <a:ea typeface="+mn-ea"/>
                <a:cs typeface="+mn-cs"/>
              </a:rPr>
              <a:t> Answers will vary, depending upon the students’ organizations’ requirements.</a:t>
            </a:r>
            <a:endParaRPr lang="en-GB" sz="1000" kern="1200" dirty="0" smtClean="0">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21</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40688698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GB" b="1" dirty="0" smtClean="0"/>
              <a:t>Key message</a:t>
            </a:r>
            <a:r>
              <a:rPr lang="en-GB" dirty="0" smtClean="0"/>
              <a:t>: Define the characteristics of WIM files. Emphasize when students are likely to encounter these files.</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22</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3909281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GB" b="1" dirty="0" smtClean="0"/>
              <a:t>Key message</a:t>
            </a:r>
            <a:r>
              <a:rPr lang="en-GB" dirty="0" smtClean="0"/>
              <a:t>: This is just an introduction to the VHD file format. </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23</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5581811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effectLst/>
                <a:latin typeface="Arial" charset="0"/>
                <a:ea typeface="+mn-ea"/>
                <a:cs typeface="+mn-cs"/>
              </a:rPr>
              <a:t>Demonstration steps:</a:t>
            </a:r>
            <a:endParaRPr lang="en-GB" sz="1000" b="1" kern="1200" dirty="0" smtClean="0">
              <a:effectLst/>
              <a:latin typeface="Arial" charset="0"/>
              <a:ea typeface="+mn-ea"/>
              <a:cs typeface="+mn-cs"/>
            </a:endParaRPr>
          </a:p>
          <a:p>
            <a:r>
              <a:rPr lang="en-US" sz="1000" b="1" kern="1200" dirty="0" smtClean="0">
                <a:effectLst/>
                <a:latin typeface="Arial" charset="0"/>
                <a:ea typeface="+mn-ea"/>
                <a:cs typeface="+mn-cs"/>
              </a:rPr>
              <a:t>Note:</a:t>
            </a:r>
            <a:r>
              <a:rPr lang="en-US" sz="1000" kern="1200" dirty="0" smtClean="0">
                <a:effectLst/>
                <a:latin typeface="Arial" charset="0"/>
                <a:ea typeface="+mn-ea"/>
                <a:cs typeface="+mn-cs"/>
              </a:rPr>
              <a:t> You require the 6433A-NYC-DC1 and 6433A-NYC-SVR1 virtual machines to complete this demonstration. Log on to the virtual machines as </a:t>
            </a:r>
            <a:r>
              <a:rPr lang="en-US" sz="1000" b="1" kern="1200" dirty="0" err="1" smtClean="0">
                <a:effectLst/>
                <a:latin typeface="Arial" charset="0"/>
                <a:ea typeface="+mn-ea"/>
                <a:cs typeface="+mn-cs"/>
              </a:rPr>
              <a:t>Contoso</a:t>
            </a:r>
            <a:r>
              <a:rPr lang="en-US" sz="1000" b="1" kern="1200" dirty="0" smtClean="0">
                <a:effectLst/>
                <a:latin typeface="Arial" charset="0"/>
                <a:ea typeface="+mn-ea"/>
                <a:cs typeface="+mn-cs"/>
              </a:rPr>
              <a:t>\Administrator</a:t>
            </a:r>
            <a:r>
              <a:rPr lang="en-US" sz="1000" kern="1200" dirty="0" smtClean="0">
                <a:effectLst/>
                <a:latin typeface="Arial" charset="0"/>
                <a:ea typeface="+mn-ea"/>
                <a:cs typeface="+mn-cs"/>
              </a:rPr>
              <a:t>, with the password, </a:t>
            </a:r>
            <a:r>
              <a:rPr lang="en-US" sz="1000" b="1" kern="1200" dirty="0" smtClean="0">
                <a:effectLst/>
                <a:latin typeface="Arial" charset="0"/>
                <a:ea typeface="+mn-ea"/>
                <a:cs typeface="+mn-cs"/>
              </a:rPr>
              <a:t>Pa$$w0rd</a:t>
            </a:r>
            <a:r>
              <a:rPr lang="en-US" sz="1000" kern="1200" dirty="0" smtClean="0">
                <a:effectLst/>
                <a:latin typeface="Arial" charset="0"/>
                <a:ea typeface="+mn-ea"/>
                <a:cs typeface="+mn-cs"/>
              </a:rPr>
              <a:t>.</a:t>
            </a:r>
          </a:p>
          <a:p>
            <a:endParaRPr lang="en-GB" sz="1000" kern="1200" dirty="0" smtClean="0">
              <a:effectLst/>
              <a:latin typeface="Arial" charset="0"/>
              <a:ea typeface="+mn-ea"/>
              <a:cs typeface="+mn-cs"/>
            </a:endParaRPr>
          </a:p>
          <a:p>
            <a:pPr lvl="0"/>
            <a:r>
              <a:rPr lang="en-US" sz="1000" b="1" u="sng" kern="1200" dirty="0" smtClean="0">
                <a:effectLst/>
                <a:latin typeface="Arial" charset="0"/>
                <a:ea typeface="+mn-ea"/>
                <a:cs typeface="+mn-cs"/>
              </a:rPr>
              <a:t>Create a folder for captured images.</a:t>
            </a:r>
            <a:endParaRPr lang="en-GB" sz="1000" b="1" u="sng"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Switch to NYC-DC1.</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Click </a:t>
            </a:r>
            <a:r>
              <a:rPr lang="en-US" sz="1000" b="1" kern="1200" dirty="0" smtClean="0">
                <a:effectLst/>
                <a:latin typeface="Arial" charset="0"/>
                <a:ea typeface="+mn-ea"/>
                <a:cs typeface="+mn-cs"/>
              </a:rPr>
              <a:t>Start</a:t>
            </a:r>
            <a:r>
              <a:rPr lang="en-US" sz="1000" kern="1200" dirty="0" smtClean="0">
                <a:effectLst/>
                <a:latin typeface="Arial" charset="0"/>
                <a:ea typeface="+mn-ea"/>
                <a:cs typeface="+mn-cs"/>
              </a:rPr>
              <a:t>, click </a:t>
            </a:r>
            <a:r>
              <a:rPr lang="en-US" sz="1000" b="1" kern="1200" dirty="0" smtClean="0">
                <a:effectLst/>
                <a:latin typeface="Arial" charset="0"/>
                <a:ea typeface="+mn-ea"/>
                <a:cs typeface="+mn-cs"/>
              </a:rPr>
              <a:t>Computer</a:t>
            </a:r>
            <a:r>
              <a:rPr lang="en-US" sz="1000" kern="1200" dirty="0" smtClean="0">
                <a:effectLst/>
                <a:latin typeface="Arial" charset="0"/>
                <a:ea typeface="+mn-ea"/>
                <a:cs typeface="+mn-cs"/>
              </a:rPr>
              <a:t>, and double-click </a:t>
            </a:r>
            <a:r>
              <a:rPr lang="en-US" sz="1000" b="1" kern="1200" dirty="0" smtClean="0">
                <a:effectLst/>
                <a:latin typeface="Arial" charset="0"/>
                <a:ea typeface="+mn-ea"/>
                <a:cs typeface="+mn-cs"/>
              </a:rPr>
              <a:t>Allfiles (D:)</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Windows Explorer, on the </a:t>
            </a:r>
            <a:r>
              <a:rPr lang="en-US" sz="1000" b="1" kern="1200" dirty="0" smtClean="0">
                <a:effectLst/>
                <a:latin typeface="Arial" charset="0"/>
                <a:ea typeface="+mn-ea"/>
                <a:cs typeface="+mn-cs"/>
              </a:rPr>
              <a:t>menu</a:t>
            </a:r>
            <a:r>
              <a:rPr lang="en-US" sz="1000" kern="1200" dirty="0" smtClean="0">
                <a:effectLst/>
                <a:latin typeface="Arial" charset="0"/>
                <a:ea typeface="+mn-ea"/>
                <a:cs typeface="+mn-cs"/>
              </a:rPr>
              <a:t>, click </a:t>
            </a:r>
            <a:r>
              <a:rPr lang="en-US" sz="1000" b="1" kern="1200" dirty="0" smtClean="0">
                <a:effectLst/>
                <a:latin typeface="Arial" charset="0"/>
                <a:ea typeface="+mn-ea"/>
                <a:cs typeface="+mn-cs"/>
              </a:rPr>
              <a:t>New folder</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Type </a:t>
            </a:r>
            <a:r>
              <a:rPr lang="en-US" sz="1000" b="1" kern="1200" dirty="0" smtClean="0">
                <a:effectLst/>
                <a:latin typeface="Arial" charset="0"/>
                <a:ea typeface="+mn-ea"/>
                <a:cs typeface="+mn-cs"/>
              </a:rPr>
              <a:t>images</a:t>
            </a:r>
            <a:r>
              <a:rPr lang="en-US" sz="1000" kern="1200" dirty="0" smtClean="0">
                <a:effectLst/>
                <a:latin typeface="Arial" charset="0"/>
                <a:ea typeface="+mn-ea"/>
                <a:cs typeface="+mn-cs"/>
              </a:rPr>
              <a:t> and then press Enter. </a:t>
            </a:r>
            <a:endParaRPr lang="en-GB" sz="1000" b="1" u="sng"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Right-click </a:t>
            </a:r>
            <a:r>
              <a:rPr lang="en-US" sz="1000" b="1" kern="1200" dirty="0" smtClean="0">
                <a:effectLst/>
                <a:latin typeface="Arial" charset="0"/>
                <a:ea typeface="+mn-ea"/>
                <a:cs typeface="+mn-cs"/>
              </a:rPr>
              <a:t>images</a:t>
            </a:r>
            <a:r>
              <a:rPr lang="en-US" sz="1000" kern="1200" dirty="0" smtClean="0">
                <a:effectLst/>
                <a:latin typeface="Arial" charset="0"/>
                <a:ea typeface="+mn-ea"/>
                <a:cs typeface="+mn-cs"/>
              </a:rPr>
              <a:t>, and then click </a:t>
            </a:r>
            <a:r>
              <a:rPr lang="en-US" sz="1000" b="1" kern="1200" dirty="0" smtClean="0">
                <a:effectLst/>
                <a:latin typeface="Arial" charset="0"/>
                <a:ea typeface="+mn-ea"/>
                <a:cs typeface="+mn-cs"/>
              </a:rPr>
              <a:t>Properties</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a:t>
            </a:r>
            <a:r>
              <a:rPr lang="en-US" sz="1000" b="1" kern="1200" dirty="0" smtClean="0">
                <a:effectLst/>
                <a:latin typeface="Arial" charset="0"/>
                <a:ea typeface="+mn-ea"/>
                <a:cs typeface="+mn-cs"/>
              </a:rPr>
              <a:t>images Properties</a:t>
            </a:r>
            <a:r>
              <a:rPr lang="en-US" sz="1000" kern="1200" dirty="0" smtClean="0">
                <a:effectLst/>
                <a:latin typeface="Arial" charset="0"/>
                <a:ea typeface="+mn-ea"/>
                <a:cs typeface="+mn-cs"/>
              </a:rPr>
              <a:t> dialog box, click the </a:t>
            </a:r>
            <a:r>
              <a:rPr lang="en-US" sz="1000" b="1" kern="1200" dirty="0" smtClean="0">
                <a:effectLst/>
                <a:latin typeface="Arial" charset="0"/>
                <a:ea typeface="+mn-ea"/>
                <a:cs typeface="+mn-cs"/>
              </a:rPr>
              <a:t>Sharing</a:t>
            </a:r>
            <a:r>
              <a:rPr lang="en-US" sz="1000" kern="1200" dirty="0" smtClean="0">
                <a:effectLst/>
                <a:latin typeface="Arial" charset="0"/>
                <a:ea typeface="+mn-ea"/>
                <a:cs typeface="+mn-cs"/>
              </a:rPr>
              <a:t> tab.</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Click </a:t>
            </a:r>
            <a:r>
              <a:rPr lang="en-US" sz="1000" b="1" kern="1200" dirty="0" smtClean="0">
                <a:effectLst/>
                <a:latin typeface="Arial" charset="0"/>
                <a:ea typeface="+mn-ea"/>
                <a:cs typeface="+mn-cs"/>
              </a:rPr>
              <a:t>Advanced Sharing</a:t>
            </a:r>
            <a:r>
              <a:rPr lang="en-US" sz="1000" kern="1200" dirty="0" smtClean="0">
                <a:effectLst/>
                <a:latin typeface="Arial" charset="0"/>
                <a:ea typeface="+mn-ea"/>
                <a:cs typeface="+mn-cs"/>
              </a:rPr>
              <a:t>, select the </a:t>
            </a:r>
            <a:r>
              <a:rPr lang="en-US" sz="1000" b="1" kern="1200" dirty="0" smtClean="0">
                <a:effectLst/>
                <a:latin typeface="Arial" charset="0"/>
                <a:ea typeface="+mn-ea"/>
                <a:cs typeface="+mn-cs"/>
              </a:rPr>
              <a:t>Share this folder</a:t>
            </a:r>
            <a:r>
              <a:rPr lang="en-US" sz="1000" kern="1200" dirty="0" smtClean="0">
                <a:effectLst/>
                <a:latin typeface="Arial" charset="0"/>
                <a:ea typeface="+mn-ea"/>
                <a:cs typeface="+mn-cs"/>
              </a:rPr>
              <a:t> check box, and then click </a:t>
            </a:r>
            <a:r>
              <a:rPr lang="en-US" sz="1000" b="1" kern="1200" dirty="0" smtClean="0">
                <a:effectLst/>
                <a:latin typeface="Arial" charset="0"/>
                <a:ea typeface="+mn-ea"/>
                <a:cs typeface="+mn-cs"/>
              </a:rPr>
              <a:t>Permissions</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a:t>
            </a:r>
            <a:r>
              <a:rPr lang="en-US" sz="1000" b="1" kern="1200" dirty="0" smtClean="0">
                <a:effectLst/>
                <a:latin typeface="Arial" charset="0"/>
                <a:ea typeface="+mn-ea"/>
                <a:cs typeface="+mn-cs"/>
              </a:rPr>
              <a:t>Permissions for images</a:t>
            </a:r>
            <a:r>
              <a:rPr lang="en-US" sz="1000" kern="1200" dirty="0" smtClean="0">
                <a:effectLst/>
                <a:latin typeface="Arial" charset="0"/>
                <a:ea typeface="+mn-ea"/>
                <a:cs typeface="+mn-cs"/>
              </a:rPr>
              <a:t> dialog box, select the </a:t>
            </a:r>
            <a:r>
              <a:rPr lang="en-US" sz="1000" b="1" kern="1200" dirty="0" smtClean="0">
                <a:effectLst/>
                <a:latin typeface="Arial" charset="0"/>
                <a:ea typeface="+mn-ea"/>
                <a:cs typeface="+mn-cs"/>
              </a:rPr>
              <a:t>Full Control Allow</a:t>
            </a:r>
            <a:r>
              <a:rPr lang="en-US" sz="1000" kern="1200" dirty="0" smtClean="0">
                <a:effectLst/>
                <a:latin typeface="Arial" charset="0"/>
                <a:ea typeface="+mn-ea"/>
                <a:cs typeface="+mn-cs"/>
              </a:rPr>
              <a:t> check box, click </a:t>
            </a:r>
            <a:r>
              <a:rPr lang="en-US" sz="1000" b="1" kern="1200" dirty="0" smtClean="0">
                <a:effectLst/>
                <a:latin typeface="Arial" charset="0"/>
                <a:ea typeface="+mn-ea"/>
                <a:cs typeface="+mn-cs"/>
              </a:rPr>
              <a:t>OK</a:t>
            </a:r>
            <a:r>
              <a:rPr lang="en-US" sz="1000" kern="1200" dirty="0" smtClean="0">
                <a:effectLst/>
                <a:latin typeface="Arial" charset="0"/>
                <a:ea typeface="+mn-ea"/>
                <a:cs typeface="+mn-cs"/>
              </a:rPr>
              <a:t>, and in the </a:t>
            </a:r>
            <a:r>
              <a:rPr lang="en-US" sz="1000" b="1" kern="1200" dirty="0" smtClean="0">
                <a:effectLst/>
                <a:latin typeface="Arial" charset="0"/>
                <a:ea typeface="+mn-ea"/>
                <a:cs typeface="+mn-cs"/>
              </a:rPr>
              <a:t>Advanced Sharing</a:t>
            </a:r>
            <a:r>
              <a:rPr lang="en-US" sz="1000" kern="1200" dirty="0" smtClean="0">
                <a:effectLst/>
                <a:latin typeface="Arial" charset="0"/>
                <a:ea typeface="+mn-ea"/>
                <a:cs typeface="+mn-cs"/>
              </a:rPr>
              <a:t> dialog box, click </a:t>
            </a:r>
            <a:r>
              <a:rPr lang="en-US" sz="1000" b="1" kern="1200" dirty="0" smtClean="0">
                <a:effectLst/>
                <a:latin typeface="Arial" charset="0"/>
                <a:ea typeface="+mn-ea"/>
                <a:cs typeface="+mn-cs"/>
              </a:rPr>
              <a:t>OK</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a:t>
            </a:r>
            <a:r>
              <a:rPr lang="en-US" sz="1000" b="1" kern="1200" dirty="0" smtClean="0">
                <a:effectLst/>
                <a:latin typeface="Arial" charset="0"/>
                <a:ea typeface="+mn-ea"/>
                <a:cs typeface="+mn-cs"/>
              </a:rPr>
              <a:t>images Properties </a:t>
            </a:r>
            <a:r>
              <a:rPr lang="en-US" sz="1000" kern="1200" dirty="0" smtClean="0">
                <a:effectLst/>
                <a:latin typeface="Arial" charset="0"/>
                <a:ea typeface="+mn-ea"/>
                <a:cs typeface="+mn-cs"/>
              </a:rPr>
              <a:t>dialog box, click the </a:t>
            </a:r>
            <a:r>
              <a:rPr lang="en-US" sz="1000" b="1" kern="1200" dirty="0" smtClean="0">
                <a:effectLst/>
                <a:latin typeface="Arial" charset="0"/>
                <a:ea typeface="+mn-ea"/>
                <a:cs typeface="+mn-cs"/>
              </a:rPr>
              <a:t>Security </a:t>
            </a:r>
            <a:r>
              <a:rPr lang="en-US" sz="1000" kern="1200" dirty="0" smtClean="0">
                <a:effectLst/>
                <a:latin typeface="Arial" charset="0"/>
                <a:ea typeface="+mn-ea"/>
                <a:cs typeface="+mn-cs"/>
              </a:rPr>
              <a:t>tab, and then click </a:t>
            </a:r>
            <a:r>
              <a:rPr lang="en-US" sz="1000" b="1" kern="1200" dirty="0" smtClean="0">
                <a:effectLst/>
                <a:latin typeface="Arial" charset="0"/>
                <a:ea typeface="+mn-ea"/>
                <a:cs typeface="+mn-cs"/>
              </a:rPr>
              <a:t>Edit</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a:t>
            </a:r>
            <a:r>
              <a:rPr lang="en-US" sz="1000" b="1" kern="1200" dirty="0" smtClean="0">
                <a:effectLst/>
                <a:latin typeface="Arial" charset="0"/>
                <a:ea typeface="+mn-ea"/>
                <a:cs typeface="+mn-cs"/>
              </a:rPr>
              <a:t>Permissions for images </a:t>
            </a:r>
            <a:r>
              <a:rPr lang="en-US" sz="1000" kern="1200" dirty="0" smtClean="0">
                <a:effectLst/>
                <a:latin typeface="Arial" charset="0"/>
                <a:ea typeface="+mn-ea"/>
                <a:cs typeface="+mn-cs"/>
              </a:rPr>
              <a:t>dialog box, in the </a:t>
            </a:r>
            <a:r>
              <a:rPr lang="en-US" sz="1000" b="1" kern="1200" dirty="0" smtClean="0">
                <a:effectLst/>
                <a:latin typeface="Arial" charset="0"/>
                <a:ea typeface="+mn-ea"/>
                <a:cs typeface="+mn-cs"/>
              </a:rPr>
              <a:t>Group or user names </a:t>
            </a:r>
            <a:r>
              <a:rPr lang="en-US" sz="1000" kern="1200" dirty="0" smtClean="0">
                <a:effectLst/>
                <a:latin typeface="Arial" charset="0"/>
                <a:ea typeface="+mn-ea"/>
                <a:cs typeface="+mn-cs"/>
              </a:rPr>
              <a:t>list, click </a:t>
            </a:r>
            <a:r>
              <a:rPr lang="en-US" sz="1000" b="1" kern="1200" dirty="0" smtClean="0">
                <a:effectLst/>
                <a:latin typeface="Arial" charset="0"/>
                <a:ea typeface="+mn-ea"/>
                <a:cs typeface="+mn-cs"/>
              </a:rPr>
              <a:t>Users (CONTOSO\Users)</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a:t>
            </a:r>
            <a:r>
              <a:rPr lang="en-US" sz="1000" b="1" kern="1200" dirty="0" smtClean="0">
                <a:effectLst/>
                <a:latin typeface="Arial" charset="0"/>
                <a:ea typeface="+mn-ea"/>
                <a:cs typeface="+mn-cs"/>
              </a:rPr>
              <a:t>Permissions for Users</a:t>
            </a:r>
            <a:r>
              <a:rPr lang="en-US" sz="1000" kern="1200" dirty="0" smtClean="0">
                <a:effectLst/>
                <a:latin typeface="Arial" charset="0"/>
                <a:ea typeface="+mn-ea"/>
                <a:cs typeface="+mn-cs"/>
              </a:rPr>
              <a:t> list, select the </a:t>
            </a:r>
            <a:r>
              <a:rPr lang="en-US" sz="1000" b="1" kern="1200" dirty="0" smtClean="0">
                <a:effectLst/>
                <a:latin typeface="Arial" charset="0"/>
                <a:ea typeface="+mn-ea"/>
                <a:cs typeface="+mn-cs"/>
              </a:rPr>
              <a:t>Full</a:t>
            </a:r>
            <a:r>
              <a:rPr lang="en-US" sz="1000" kern="1200" dirty="0" smtClean="0">
                <a:effectLst/>
                <a:latin typeface="Arial" charset="0"/>
                <a:ea typeface="+mn-ea"/>
                <a:cs typeface="+mn-cs"/>
              </a:rPr>
              <a:t> </a:t>
            </a:r>
            <a:r>
              <a:rPr lang="en-US" sz="1000" b="1" kern="1200" dirty="0" smtClean="0">
                <a:effectLst/>
                <a:latin typeface="Arial" charset="0"/>
                <a:ea typeface="+mn-ea"/>
                <a:cs typeface="+mn-cs"/>
              </a:rPr>
              <a:t>control Allow</a:t>
            </a:r>
            <a:r>
              <a:rPr lang="en-US" sz="1000" kern="1200" dirty="0" smtClean="0">
                <a:effectLst/>
                <a:latin typeface="Arial" charset="0"/>
                <a:ea typeface="+mn-ea"/>
                <a:cs typeface="+mn-cs"/>
              </a:rPr>
              <a:t> check box, and then click </a:t>
            </a:r>
            <a:r>
              <a:rPr lang="en-US" sz="1000" b="1" kern="1200" dirty="0" smtClean="0">
                <a:effectLst/>
                <a:latin typeface="Arial" charset="0"/>
                <a:ea typeface="+mn-ea"/>
                <a:cs typeface="+mn-cs"/>
              </a:rPr>
              <a:t>OK</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a:t>
            </a:r>
            <a:r>
              <a:rPr lang="en-US" sz="1000" b="1" kern="1200" dirty="0" smtClean="0">
                <a:effectLst/>
                <a:latin typeface="Arial" charset="0"/>
                <a:ea typeface="+mn-ea"/>
                <a:cs typeface="+mn-cs"/>
              </a:rPr>
              <a:t>images Properties</a:t>
            </a:r>
            <a:r>
              <a:rPr lang="en-US" sz="1000" kern="1200" dirty="0" smtClean="0">
                <a:effectLst/>
                <a:latin typeface="Arial" charset="0"/>
                <a:ea typeface="+mn-ea"/>
                <a:cs typeface="+mn-cs"/>
              </a:rPr>
              <a:t> dialog box, click </a:t>
            </a:r>
            <a:r>
              <a:rPr lang="en-US" sz="1000" b="1" kern="1200" dirty="0" smtClean="0">
                <a:effectLst/>
                <a:latin typeface="Arial" charset="0"/>
                <a:ea typeface="+mn-ea"/>
                <a:cs typeface="+mn-cs"/>
              </a:rPr>
              <a:t>Close</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lvl="0"/>
            <a:endParaRPr lang="en-US" sz="1000" kern="1200" dirty="0" smtClean="0">
              <a:effectLst/>
              <a:latin typeface="Arial" charset="0"/>
              <a:ea typeface="+mn-ea"/>
              <a:cs typeface="+mn-cs"/>
            </a:endParaRPr>
          </a:p>
          <a:p>
            <a:pPr lvl="0"/>
            <a:r>
              <a:rPr lang="en-US" sz="1000" b="1" u="sng" kern="1200" dirty="0" smtClean="0">
                <a:effectLst/>
                <a:latin typeface="Arial" charset="0"/>
                <a:ea typeface="+mn-ea"/>
                <a:cs typeface="+mn-cs"/>
              </a:rPr>
              <a:t>Prepare the source computer. </a:t>
            </a:r>
            <a:endParaRPr lang="en-GB" sz="1000" b="1" u="sng"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Switch to NYC-SVR1.</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Click </a:t>
            </a:r>
            <a:r>
              <a:rPr lang="en-US" sz="1000" b="1" kern="1200" dirty="0" smtClean="0">
                <a:effectLst/>
                <a:latin typeface="Arial" charset="0"/>
                <a:ea typeface="+mn-ea"/>
                <a:cs typeface="+mn-cs"/>
              </a:rPr>
              <a:t>Start</a:t>
            </a:r>
            <a:r>
              <a:rPr lang="en-US" sz="1000" kern="1200" dirty="0" smtClean="0">
                <a:effectLst/>
                <a:latin typeface="Arial" charset="0"/>
                <a:ea typeface="+mn-ea"/>
                <a:cs typeface="+mn-cs"/>
              </a:rPr>
              <a:t>, and in the </a:t>
            </a:r>
            <a:r>
              <a:rPr lang="en-US" sz="1000" b="1" kern="1200" dirty="0" smtClean="0">
                <a:effectLst/>
                <a:latin typeface="Arial" charset="0"/>
                <a:ea typeface="+mn-ea"/>
                <a:cs typeface="+mn-cs"/>
              </a:rPr>
              <a:t>Search</a:t>
            </a:r>
            <a:r>
              <a:rPr lang="en-US" sz="1000" kern="1200" dirty="0" smtClean="0">
                <a:effectLst/>
                <a:latin typeface="Arial" charset="0"/>
                <a:ea typeface="+mn-ea"/>
                <a:cs typeface="+mn-cs"/>
              </a:rPr>
              <a:t> box, type </a:t>
            </a:r>
            <a:r>
              <a:rPr lang="en-US" sz="1000" b="1" kern="1200" dirty="0" smtClean="0">
                <a:effectLst/>
                <a:latin typeface="Arial" charset="0"/>
                <a:ea typeface="+mn-ea"/>
                <a:cs typeface="+mn-cs"/>
              </a:rPr>
              <a:t>C:\windows\system32\sysprep\Sysprep.exe</a:t>
            </a:r>
            <a:r>
              <a:rPr lang="en-US" sz="1000" kern="1200" dirty="0" smtClean="0">
                <a:effectLst/>
                <a:latin typeface="Arial" charset="0"/>
                <a:ea typeface="+mn-ea"/>
                <a:cs typeface="+mn-cs"/>
              </a:rPr>
              <a:t>, and then press Enter.</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In the </a:t>
            </a:r>
            <a:r>
              <a:rPr lang="en-US" sz="1000" b="1" kern="1200" dirty="0" smtClean="0">
                <a:effectLst/>
                <a:latin typeface="Arial" charset="0"/>
                <a:ea typeface="+mn-ea"/>
                <a:cs typeface="+mn-cs"/>
              </a:rPr>
              <a:t>System Preparation Tool 3.14</a:t>
            </a:r>
            <a:r>
              <a:rPr lang="en-US" sz="1000" kern="1200" dirty="0" smtClean="0">
                <a:effectLst/>
                <a:latin typeface="Arial" charset="0"/>
                <a:ea typeface="+mn-ea"/>
                <a:cs typeface="+mn-cs"/>
              </a:rPr>
              <a:t> dialog box, in the </a:t>
            </a:r>
            <a:r>
              <a:rPr lang="en-US" sz="1000" b="1" kern="1200" dirty="0" smtClean="0">
                <a:effectLst/>
                <a:latin typeface="Arial" charset="0"/>
                <a:ea typeface="+mn-ea"/>
                <a:cs typeface="+mn-cs"/>
              </a:rPr>
              <a:t>Shutdown Options</a:t>
            </a:r>
            <a:r>
              <a:rPr lang="en-US" sz="1000" kern="1200" dirty="0" smtClean="0">
                <a:effectLst/>
                <a:latin typeface="Arial" charset="0"/>
                <a:ea typeface="+mn-ea"/>
                <a:cs typeface="+mn-cs"/>
              </a:rPr>
              <a:t> list, click </a:t>
            </a:r>
            <a:r>
              <a:rPr lang="en-US" sz="1000" b="1" kern="1200" dirty="0" smtClean="0">
                <a:effectLst/>
                <a:latin typeface="Arial" charset="0"/>
                <a:ea typeface="+mn-ea"/>
                <a:cs typeface="+mn-cs"/>
              </a:rPr>
              <a:t>Shutdown</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Click </a:t>
            </a:r>
            <a:r>
              <a:rPr lang="en-US" sz="1000" b="1" kern="1200" dirty="0" smtClean="0">
                <a:effectLst/>
                <a:latin typeface="Arial" charset="0"/>
                <a:ea typeface="+mn-ea"/>
                <a:cs typeface="+mn-cs"/>
              </a:rPr>
              <a:t>OK</a:t>
            </a:r>
            <a:r>
              <a:rPr lang="en-US" sz="1000" kern="1200" dirty="0" smtClean="0">
                <a:effectLst/>
                <a:latin typeface="Arial" charset="0"/>
                <a:ea typeface="+mn-ea"/>
                <a:cs typeface="+mn-cs"/>
              </a:rPr>
              <a:t>. Sysprep begins to prepares the system and then the computer is shutdown.</a:t>
            </a:r>
            <a:endParaRPr lang="en-GB" sz="1000" kern="1200" dirty="0" smtClean="0">
              <a:effectLst/>
              <a:latin typeface="Arial" charset="0"/>
              <a:ea typeface="+mn-ea"/>
              <a:cs typeface="+mn-cs"/>
            </a:endParaRPr>
          </a:p>
          <a:p>
            <a:pPr lvl="0"/>
            <a:endParaRPr lang="en-US" sz="1000" kern="1200" dirty="0" smtClean="0">
              <a:effectLst/>
              <a:latin typeface="Arial" charset="0"/>
              <a:ea typeface="+mn-ea"/>
              <a:cs typeface="+mn-cs"/>
            </a:endParaRPr>
          </a:p>
          <a:p>
            <a:pPr lvl="0"/>
            <a:endParaRPr lang="en-US" sz="1000" kern="1200" dirty="0" smtClean="0">
              <a:effectLst/>
              <a:latin typeface="Arial" charset="0"/>
              <a:ea typeface="+mn-ea"/>
              <a:cs typeface="+mn-cs"/>
            </a:endParaRPr>
          </a:p>
          <a:p>
            <a:pPr lvl="0"/>
            <a:endParaRPr lang="en-GB" sz="1000" kern="1200" dirty="0" smtClean="0">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24</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332257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u="sng" dirty="0"/>
              <a:t>Mount a customized Windows PE </a:t>
            </a:r>
            <a:r>
              <a:rPr lang="en-US" b="1" u="sng" dirty="0" smtClean="0"/>
              <a:t>image.</a:t>
            </a:r>
            <a:endParaRPr lang="en-GB" b="1" u="sng" dirty="0"/>
          </a:p>
          <a:p>
            <a:pPr marL="228600" lvl="0" indent="-228600">
              <a:buFont typeface="+mj-lt"/>
              <a:buAutoNum type="arabicPeriod"/>
            </a:pPr>
            <a:r>
              <a:rPr lang="en-US" dirty="0"/>
              <a:t>On the host computer, in the </a:t>
            </a:r>
            <a:r>
              <a:rPr lang="en-US" b="1" dirty="0" smtClean="0"/>
              <a:t>6433A-NYC-SVR1 </a:t>
            </a:r>
            <a:r>
              <a:rPr lang="en-US" b="1" dirty="0"/>
              <a:t>on </a:t>
            </a:r>
            <a:r>
              <a:rPr lang="en-US" b="1" dirty="0" err="1"/>
              <a:t>localhost</a:t>
            </a:r>
            <a:r>
              <a:rPr lang="en-US" b="1" dirty="0"/>
              <a:t> – Virtual Machine Connection</a:t>
            </a:r>
            <a:r>
              <a:rPr lang="en-US" dirty="0"/>
              <a:t> window, on the menu, click </a:t>
            </a:r>
            <a:r>
              <a:rPr lang="en-US" b="1" dirty="0"/>
              <a:t>Media</a:t>
            </a:r>
            <a:r>
              <a:rPr lang="en-US" dirty="0"/>
              <a:t>.</a:t>
            </a:r>
            <a:endParaRPr lang="en-GB" dirty="0"/>
          </a:p>
          <a:p>
            <a:pPr marL="228600" lvl="0" indent="-228600">
              <a:buFont typeface="+mj-lt"/>
              <a:buAutoNum type="arabicPeriod"/>
            </a:pPr>
            <a:r>
              <a:rPr lang="en-US" dirty="0"/>
              <a:t>Point to </a:t>
            </a:r>
            <a:r>
              <a:rPr lang="en-US" b="1" dirty="0"/>
              <a:t>DVD Drive</a:t>
            </a:r>
            <a:r>
              <a:rPr lang="en-US" dirty="0"/>
              <a:t>, and then click </a:t>
            </a:r>
            <a:r>
              <a:rPr lang="en-US" b="1" dirty="0"/>
              <a:t>Insert Disk</a:t>
            </a:r>
            <a:r>
              <a:rPr lang="en-US" dirty="0"/>
              <a:t>.</a:t>
            </a:r>
            <a:endParaRPr lang="en-GB" dirty="0"/>
          </a:p>
          <a:p>
            <a:pPr marL="228600" lvl="0" indent="-228600">
              <a:buFont typeface="+mj-lt"/>
              <a:buAutoNum type="arabicPeriod"/>
            </a:pPr>
            <a:r>
              <a:rPr lang="en-US" dirty="0"/>
              <a:t>In the </a:t>
            </a:r>
            <a:r>
              <a:rPr lang="en-US" b="1" dirty="0"/>
              <a:t>Open</a:t>
            </a:r>
            <a:r>
              <a:rPr lang="en-US" dirty="0"/>
              <a:t> dialog box, in the </a:t>
            </a:r>
            <a:r>
              <a:rPr lang="en-US" b="1" dirty="0"/>
              <a:t>File name</a:t>
            </a:r>
            <a:r>
              <a:rPr lang="en-US" dirty="0"/>
              <a:t> box, type </a:t>
            </a:r>
            <a:r>
              <a:rPr lang="en-US" b="1" dirty="0"/>
              <a:t>C:\Program Files\Microsoft </a:t>
            </a:r>
            <a:r>
              <a:rPr lang="en-US" b="1" dirty="0" smtClean="0"/>
              <a:t>Learning\6433\Drives\winpe_amd64.iso</a:t>
            </a:r>
            <a:r>
              <a:rPr lang="en-US" dirty="0" smtClean="0"/>
              <a:t>, </a:t>
            </a:r>
            <a:r>
              <a:rPr lang="en-US" dirty="0"/>
              <a:t>and then click </a:t>
            </a:r>
            <a:r>
              <a:rPr lang="en-US" b="1" dirty="0"/>
              <a:t>Open</a:t>
            </a:r>
            <a:r>
              <a:rPr lang="en-US" dirty="0"/>
              <a:t>.</a:t>
            </a:r>
            <a:endParaRPr lang="en-GB" dirty="0"/>
          </a:p>
          <a:p>
            <a:pPr marL="228600" lvl="0" indent="-228600">
              <a:buFont typeface="+mj-lt"/>
              <a:buAutoNum type="arabicPeriod"/>
            </a:pPr>
            <a:r>
              <a:rPr lang="en-US" dirty="0"/>
              <a:t>On the </a:t>
            </a:r>
            <a:r>
              <a:rPr lang="en-US" b="1" dirty="0"/>
              <a:t>menu</a:t>
            </a:r>
            <a:r>
              <a:rPr lang="en-US" dirty="0"/>
              <a:t>, click </a:t>
            </a:r>
            <a:r>
              <a:rPr lang="en-US" b="1" dirty="0"/>
              <a:t>Action</a:t>
            </a:r>
            <a:r>
              <a:rPr lang="en-US" dirty="0"/>
              <a:t>, and then click </a:t>
            </a:r>
            <a:r>
              <a:rPr lang="en-US" b="1" dirty="0"/>
              <a:t>Start</a:t>
            </a:r>
            <a:r>
              <a:rPr lang="en-US" dirty="0"/>
              <a:t>.</a:t>
            </a:r>
            <a:endParaRPr lang="en-GB" dirty="0"/>
          </a:p>
          <a:p>
            <a:pPr marL="228600" lvl="0" indent="-228600">
              <a:buFont typeface="+mj-lt"/>
              <a:buAutoNum type="arabicPeriod"/>
            </a:pPr>
            <a:r>
              <a:rPr lang="en-US" dirty="0"/>
              <a:t>In the virtual machine window, press any key to boot from </a:t>
            </a:r>
            <a:r>
              <a:rPr lang="en-US" dirty="0" smtClean="0"/>
              <a:t>CD or DVD.</a:t>
            </a:r>
            <a:endParaRPr lang="en-GB" dirty="0"/>
          </a:p>
          <a:p>
            <a:pPr lvl="0"/>
            <a:endParaRPr lang="en-US" sz="1000" kern="1200" dirty="0" smtClean="0">
              <a:effectLst/>
              <a:latin typeface="Arial" charset="0"/>
              <a:ea typeface="+mn-ea"/>
              <a:cs typeface="+mn-cs"/>
            </a:endParaRPr>
          </a:p>
          <a:p>
            <a:pPr lvl="0"/>
            <a:r>
              <a:rPr lang="en-US" sz="1000" b="1" u="sng" kern="1200" dirty="0" smtClean="0">
                <a:effectLst/>
                <a:latin typeface="Arial" charset="0"/>
                <a:ea typeface="+mn-ea"/>
                <a:cs typeface="+mn-cs"/>
              </a:rPr>
              <a:t>Capture the source computer as an image. </a:t>
            </a:r>
            <a:endParaRPr lang="en-GB" sz="1000" b="1" u="sng"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At the command prompt, type the following command, and then press Enter.</a:t>
            </a:r>
            <a:endParaRPr lang="en-GB" sz="1000" kern="1200" dirty="0" smtClean="0">
              <a:effectLst/>
              <a:latin typeface="Arial" charset="0"/>
              <a:ea typeface="+mn-ea"/>
              <a:cs typeface="+mn-cs"/>
            </a:endParaRPr>
          </a:p>
          <a:p>
            <a:pPr lvl="1" indent="0">
              <a:buNone/>
            </a:pPr>
            <a:r>
              <a:rPr lang="en-US" b="1" kern="1200" dirty="0" smtClean="0">
                <a:effectLst/>
                <a:latin typeface="Arial" charset="0"/>
                <a:ea typeface="+mn-ea"/>
                <a:cs typeface="+mn-cs"/>
              </a:rPr>
              <a:t>Net use I: \\nyc-dc1\images /</a:t>
            </a:r>
            <a:r>
              <a:rPr lang="en-US" b="1" kern="1200" dirty="0" err="1" smtClean="0">
                <a:effectLst/>
                <a:latin typeface="Arial" charset="0"/>
                <a:ea typeface="+mn-ea"/>
                <a:cs typeface="+mn-cs"/>
              </a:rPr>
              <a:t>user:contoso</a:t>
            </a:r>
            <a:r>
              <a:rPr lang="en-US" b="1" kern="1200" dirty="0" smtClean="0">
                <a:effectLst/>
                <a:latin typeface="Arial" charset="0"/>
                <a:ea typeface="+mn-ea"/>
                <a:cs typeface="+mn-cs"/>
              </a:rPr>
              <a:t>\administrator *</a:t>
            </a:r>
            <a:endParaRPr lang="en-GB" b="1"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At the command prompt, type the following command, and then press </a:t>
            </a:r>
            <a:r>
              <a:rPr lang="en-US" dirty="0" smtClean="0"/>
              <a:t>Enter.</a:t>
            </a:r>
            <a:endParaRPr lang="en-GB" sz="1000" kern="1200" dirty="0" smtClean="0">
              <a:effectLst/>
              <a:latin typeface="Arial" charset="0"/>
              <a:ea typeface="+mn-ea"/>
              <a:cs typeface="+mn-cs"/>
            </a:endParaRPr>
          </a:p>
          <a:p>
            <a:pPr lvl="1" indent="0">
              <a:buNone/>
            </a:pPr>
            <a:r>
              <a:rPr lang="en-US" b="1" kern="1200" dirty="0" smtClean="0">
                <a:effectLst/>
                <a:latin typeface="Arial" charset="0"/>
                <a:ea typeface="+mn-ea"/>
                <a:cs typeface="+mn-cs"/>
              </a:rPr>
              <a:t>Pa$$w0rd</a:t>
            </a:r>
            <a:endParaRPr lang="en-GB" b="1"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At the command prompt, type the following command, and then press </a:t>
            </a:r>
            <a:r>
              <a:rPr lang="en-US" dirty="0" smtClean="0"/>
              <a:t>Enter.</a:t>
            </a:r>
            <a:endParaRPr lang="en-GB" sz="1000" kern="1200" dirty="0" smtClean="0">
              <a:effectLst/>
              <a:latin typeface="Arial" charset="0"/>
              <a:ea typeface="+mn-ea"/>
              <a:cs typeface="+mn-cs"/>
            </a:endParaRPr>
          </a:p>
          <a:p>
            <a:pPr marL="342900" lvl="1" indent="0">
              <a:buFont typeface="+mj-lt"/>
              <a:buNone/>
            </a:pPr>
            <a:r>
              <a:rPr lang="en-US" sz="1000" b="1" kern="1200" dirty="0" smtClean="0">
                <a:effectLst/>
                <a:latin typeface="Arial" charset="0"/>
                <a:ea typeface="+mn-ea"/>
                <a:cs typeface="+mn-cs"/>
              </a:rPr>
              <a:t>G:\imagex /capture f:\ i:\Contoso.wim “Contoso Server Image” </a:t>
            </a:r>
            <a:endParaRPr lang="en-GB" sz="1000" b="1" kern="1200" dirty="0" smtClean="0">
              <a:effectLst/>
              <a:latin typeface="Arial" charset="0"/>
              <a:ea typeface="+mn-ea"/>
              <a:cs typeface="+mn-cs"/>
            </a:endParaRPr>
          </a:p>
          <a:p>
            <a:pPr lvl="1" indent="0">
              <a:buNone/>
            </a:pPr>
            <a:r>
              <a:rPr lang="en-US" b="1" kern="1200" dirty="0" smtClean="0">
                <a:effectLst/>
                <a:latin typeface="Arial" charset="0"/>
                <a:ea typeface="+mn-ea"/>
                <a:cs typeface="+mn-cs"/>
              </a:rPr>
              <a:t>Note</a:t>
            </a:r>
            <a:r>
              <a:rPr lang="en-US" kern="1200" dirty="0" smtClean="0">
                <a:effectLst/>
                <a:latin typeface="Arial" charset="0"/>
                <a:ea typeface="+mn-ea"/>
                <a:cs typeface="+mn-cs"/>
              </a:rPr>
              <a:t>: The capture process in this demonstration can be time-consuming. You do not need to complete this process as an image is available for the next demonstration in the D:\Labfiles folder on NYC-DC1.</a:t>
            </a:r>
            <a:endParaRPr lang="en-GB"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When the process has completed, on the host computer, in the </a:t>
            </a:r>
            <a:r>
              <a:rPr lang="en-US" sz="1000" b="1" kern="1200" dirty="0" smtClean="0">
                <a:effectLst/>
                <a:latin typeface="Arial" charset="0"/>
                <a:ea typeface="+mn-ea"/>
                <a:cs typeface="+mn-cs"/>
              </a:rPr>
              <a:t>6433A-NYC-SVR1 on </a:t>
            </a:r>
            <a:r>
              <a:rPr lang="en-US" sz="1000" b="1" kern="1200" dirty="0" err="1" smtClean="0">
                <a:effectLst/>
                <a:latin typeface="Arial" charset="0"/>
                <a:ea typeface="+mn-ea"/>
                <a:cs typeface="+mn-cs"/>
              </a:rPr>
              <a:t>localhost</a:t>
            </a:r>
            <a:r>
              <a:rPr lang="en-US" sz="1000" b="1" kern="1200" dirty="0" smtClean="0">
                <a:effectLst/>
                <a:latin typeface="Arial" charset="0"/>
                <a:ea typeface="+mn-ea"/>
                <a:cs typeface="+mn-cs"/>
              </a:rPr>
              <a:t> – Virtual Machine Connection</a:t>
            </a:r>
            <a:r>
              <a:rPr lang="en-US" sz="1000" kern="1200" dirty="0" smtClean="0">
                <a:effectLst/>
                <a:latin typeface="Arial" charset="0"/>
                <a:ea typeface="+mn-ea"/>
                <a:cs typeface="+mn-cs"/>
              </a:rPr>
              <a:t> window, on the </a:t>
            </a:r>
            <a:r>
              <a:rPr lang="en-US" sz="1000" b="1" kern="1200" dirty="0" smtClean="0">
                <a:effectLst/>
                <a:latin typeface="Arial" charset="0"/>
                <a:ea typeface="+mn-ea"/>
                <a:cs typeface="+mn-cs"/>
              </a:rPr>
              <a:t>menu</a:t>
            </a:r>
            <a:r>
              <a:rPr lang="en-US" sz="1000" kern="1200" dirty="0" smtClean="0">
                <a:effectLst/>
                <a:latin typeface="Arial" charset="0"/>
                <a:ea typeface="+mn-ea"/>
                <a:cs typeface="+mn-cs"/>
              </a:rPr>
              <a:t>, click </a:t>
            </a:r>
            <a:r>
              <a:rPr lang="en-US" sz="1000" b="1" kern="1200" dirty="0" smtClean="0">
                <a:effectLst/>
                <a:latin typeface="Arial" charset="0"/>
                <a:ea typeface="+mn-ea"/>
                <a:cs typeface="+mn-cs"/>
              </a:rPr>
              <a:t>Action</a:t>
            </a:r>
            <a:r>
              <a:rPr lang="en-US" sz="1000" kern="1200" dirty="0" smtClean="0">
                <a:effectLst/>
                <a:latin typeface="Arial" charset="0"/>
                <a:ea typeface="+mn-ea"/>
                <a:cs typeface="+mn-cs"/>
              </a:rPr>
              <a:t>, and then click </a:t>
            </a:r>
            <a:r>
              <a:rPr lang="en-US" sz="1000" b="1" kern="1200" dirty="0" smtClean="0">
                <a:effectLst/>
                <a:latin typeface="Arial" charset="0"/>
                <a:ea typeface="+mn-ea"/>
                <a:cs typeface="+mn-cs"/>
              </a:rPr>
              <a:t>Turn Off</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 </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Note</a:t>
            </a:r>
            <a:r>
              <a:rPr lang="en-US" sz="1000" kern="1200" dirty="0" smtClean="0">
                <a:effectLst/>
              </a:rPr>
              <a:t> Leave all virtual machines in their current state for the subsequent demonstration.</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25</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2437347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1995060"/>
            <a:ext cx="6286500" cy="7006436"/>
          </a:xfrm>
        </p:spPr>
        <p:txBody>
          <a:bodyPr>
            <a:normAutofit/>
          </a:bodyPr>
          <a:lstStyle/>
          <a:p>
            <a:r>
              <a:rPr lang="en-US" sz="1000" b="1" kern="1200" dirty="0" smtClean="0">
                <a:effectLst/>
                <a:latin typeface="Arial" charset="0"/>
                <a:ea typeface="+mn-ea"/>
                <a:cs typeface="+mn-cs"/>
              </a:rPr>
              <a:t>Demonstration steps:</a:t>
            </a:r>
            <a:endParaRPr lang="en-GB" sz="1000" b="1" kern="1200" dirty="0" smtClean="0">
              <a:effectLst/>
              <a:latin typeface="Arial" charset="0"/>
              <a:ea typeface="+mn-ea"/>
              <a:cs typeface="+mn-cs"/>
            </a:endParaRPr>
          </a:p>
          <a:p>
            <a:r>
              <a:rPr lang="en-US" sz="1000" b="1" kern="1200" dirty="0" smtClean="0">
                <a:effectLst/>
                <a:latin typeface="Arial" charset="0"/>
                <a:ea typeface="+mn-ea"/>
                <a:cs typeface="+mn-cs"/>
              </a:rPr>
              <a:t>Note:</a:t>
            </a:r>
            <a:r>
              <a:rPr lang="en-US" sz="1000" kern="1200" dirty="0" smtClean="0">
                <a:effectLst/>
                <a:latin typeface="Arial" charset="0"/>
                <a:ea typeface="+mn-ea"/>
                <a:cs typeface="+mn-cs"/>
              </a:rPr>
              <a:t> You require the 6433A-NYC-DC1 and 6433A-NYC-SVR1 virtual machines to complete this demonstration. They should still be running from the previous demonstration.</a:t>
            </a:r>
          </a:p>
          <a:p>
            <a:endParaRPr lang="en-GB" sz="1000" kern="1200" dirty="0" smtClean="0">
              <a:effectLst/>
              <a:latin typeface="Arial" charset="0"/>
              <a:ea typeface="+mn-ea"/>
              <a:cs typeface="+mn-cs"/>
            </a:endParaRPr>
          </a:p>
          <a:p>
            <a:pPr lvl="0"/>
            <a:r>
              <a:rPr lang="en-US" sz="1000" b="1" u="sng" kern="1200" dirty="0" smtClean="0">
                <a:effectLst/>
                <a:latin typeface="Arial" charset="0"/>
                <a:ea typeface="+mn-ea"/>
                <a:cs typeface="+mn-cs"/>
              </a:rPr>
              <a:t>Examine an existing WIM image file.</a:t>
            </a:r>
            <a:endParaRPr lang="en-GB" sz="1000" b="1" u="sng"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Switch to NYC-DC1.</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Click </a:t>
            </a:r>
            <a:r>
              <a:rPr lang="en-US" sz="1000" b="1" kern="1200" dirty="0" smtClean="0">
                <a:effectLst/>
                <a:latin typeface="Arial" charset="0"/>
                <a:ea typeface="+mn-ea"/>
                <a:cs typeface="+mn-cs"/>
              </a:rPr>
              <a:t>Start</a:t>
            </a:r>
            <a:r>
              <a:rPr lang="en-US" sz="1000" kern="1200" dirty="0" smtClean="0">
                <a:effectLst/>
                <a:latin typeface="Arial" charset="0"/>
                <a:ea typeface="+mn-ea"/>
                <a:cs typeface="+mn-cs"/>
              </a:rPr>
              <a:t>, point to </a:t>
            </a:r>
            <a:r>
              <a:rPr lang="en-US" sz="1000" b="1" kern="1200" dirty="0" smtClean="0">
                <a:effectLst/>
                <a:latin typeface="Arial" charset="0"/>
                <a:ea typeface="+mn-ea"/>
                <a:cs typeface="+mn-cs"/>
              </a:rPr>
              <a:t>All Programs</a:t>
            </a:r>
            <a:r>
              <a:rPr lang="en-US" sz="1000" kern="1200" dirty="0" smtClean="0">
                <a:effectLst/>
                <a:latin typeface="Arial" charset="0"/>
                <a:ea typeface="+mn-ea"/>
                <a:cs typeface="+mn-cs"/>
              </a:rPr>
              <a:t>, click </a:t>
            </a:r>
            <a:r>
              <a:rPr lang="en-US" sz="1000" b="1" kern="1200" dirty="0" smtClean="0">
                <a:effectLst/>
                <a:latin typeface="Arial" charset="0"/>
                <a:ea typeface="+mn-ea"/>
                <a:cs typeface="+mn-cs"/>
              </a:rPr>
              <a:t>Microsoft</a:t>
            </a:r>
            <a:r>
              <a:rPr lang="en-US" sz="1000" kern="1200" dirty="0" smtClean="0">
                <a:effectLst/>
                <a:latin typeface="Arial" charset="0"/>
                <a:ea typeface="+mn-ea"/>
                <a:cs typeface="+mn-cs"/>
              </a:rPr>
              <a:t> </a:t>
            </a:r>
            <a:r>
              <a:rPr lang="en-US" sz="1000" b="1" kern="1200" dirty="0" smtClean="0">
                <a:effectLst/>
                <a:latin typeface="Arial" charset="0"/>
                <a:ea typeface="+mn-ea"/>
                <a:cs typeface="+mn-cs"/>
              </a:rPr>
              <a:t>Windows AIK</a:t>
            </a:r>
            <a:r>
              <a:rPr lang="en-US" sz="1000" kern="1200" dirty="0" smtClean="0">
                <a:effectLst/>
                <a:latin typeface="Arial" charset="0"/>
                <a:ea typeface="+mn-ea"/>
                <a:cs typeface="+mn-cs"/>
              </a:rPr>
              <a:t>, and then click </a:t>
            </a:r>
            <a:r>
              <a:rPr lang="en-US" sz="1000" b="1" kern="1200" dirty="0" smtClean="0">
                <a:effectLst/>
                <a:latin typeface="Arial" charset="0"/>
                <a:ea typeface="+mn-ea"/>
                <a:cs typeface="+mn-cs"/>
              </a:rPr>
              <a:t>Deployment Tools Command</a:t>
            </a:r>
            <a:r>
              <a:rPr lang="en-US" sz="1000" kern="1200" dirty="0" smtClean="0">
                <a:effectLst/>
                <a:latin typeface="Arial" charset="0"/>
                <a:ea typeface="+mn-ea"/>
                <a:cs typeface="+mn-cs"/>
              </a:rPr>
              <a:t> </a:t>
            </a:r>
            <a:r>
              <a:rPr lang="en-US" sz="1000" b="1" kern="1200" dirty="0" smtClean="0">
                <a:effectLst/>
                <a:latin typeface="Arial" charset="0"/>
                <a:ea typeface="+mn-ea"/>
                <a:cs typeface="+mn-cs"/>
              </a:rPr>
              <a:t>Prompt</a:t>
            </a:r>
            <a:r>
              <a:rPr lang="en-US" sz="1000" kern="1200" dirty="0" smtClean="0">
                <a:effectLst/>
                <a:latin typeface="Arial" charset="0"/>
                <a:ea typeface="+mn-ea"/>
                <a:cs typeface="+mn-cs"/>
              </a:rPr>
              <a:t>.</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At the command prompt, type the following command, and then press </a:t>
            </a:r>
            <a:r>
              <a:rPr lang="en-US" dirty="0" smtClean="0"/>
              <a:t>Enter.</a:t>
            </a:r>
            <a:endParaRPr lang="en-GB" sz="1000" kern="1200" dirty="0" smtClean="0">
              <a:effectLst/>
              <a:latin typeface="Arial" charset="0"/>
              <a:ea typeface="+mn-ea"/>
              <a:cs typeface="+mn-cs"/>
            </a:endParaRPr>
          </a:p>
          <a:p>
            <a:pPr marL="342900" lvl="1" indent="0">
              <a:buNone/>
            </a:pPr>
            <a:r>
              <a:rPr lang="en-US" sz="1000" kern="1200" dirty="0" smtClean="0">
                <a:effectLst/>
                <a:latin typeface="Arial" charset="0"/>
                <a:ea typeface="+mn-ea"/>
                <a:cs typeface="+mn-cs"/>
              </a:rPr>
              <a:t>D:</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At the command prompt, type the following command, and then press </a:t>
            </a:r>
            <a:r>
              <a:rPr lang="en-US" dirty="0" smtClean="0"/>
              <a:t>Enter.</a:t>
            </a:r>
            <a:endParaRPr lang="en-GB" sz="1000" kern="1200" dirty="0" smtClean="0">
              <a:effectLst/>
              <a:latin typeface="Arial" charset="0"/>
              <a:ea typeface="+mn-ea"/>
              <a:cs typeface="+mn-cs"/>
            </a:endParaRPr>
          </a:p>
          <a:p>
            <a:pPr marL="342900" lvl="1" indent="0">
              <a:buNone/>
            </a:pPr>
            <a:r>
              <a:rPr lang="en-US" sz="1000" kern="1200" dirty="0" smtClean="0">
                <a:effectLst/>
                <a:latin typeface="Arial" charset="0"/>
                <a:ea typeface="+mn-ea"/>
                <a:cs typeface="+mn-cs"/>
              </a:rPr>
              <a:t>Cd\</a:t>
            </a:r>
            <a:r>
              <a:rPr lang="en-US" sz="1000" kern="1200" dirty="0" err="1" smtClean="0">
                <a:effectLst/>
                <a:latin typeface="Arial" charset="0"/>
                <a:ea typeface="+mn-ea"/>
                <a:cs typeface="+mn-cs"/>
              </a:rPr>
              <a:t>labfiles</a:t>
            </a:r>
            <a:r>
              <a:rPr lang="en-US" sz="1000" kern="1200" dirty="0" smtClean="0">
                <a:effectLst/>
                <a:latin typeface="Arial" charset="0"/>
                <a:ea typeface="+mn-ea"/>
                <a:cs typeface="+mn-cs"/>
              </a:rPr>
              <a:t>\Mod01\Images</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At the command prompt, type the following command, and then press </a:t>
            </a:r>
            <a:r>
              <a:rPr lang="en-US" dirty="0" smtClean="0"/>
              <a:t>Enter.</a:t>
            </a:r>
            <a:endParaRPr lang="en-GB" sz="1000" kern="1200" dirty="0" smtClean="0">
              <a:effectLst/>
              <a:latin typeface="Arial" charset="0"/>
              <a:ea typeface="+mn-ea"/>
              <a:cs typeface="+mn-cs"/>
            </a:endParaRPr>
          </a:p>
          <a:p>
            <a:pPr marL="342900" lvl="1" indent="0">
              <a:buNone/>
            </a:pPr>
            <a:r>
              <a:rPr lang="en-US" sz="1000" kern="1200" dirty="0" err="1" smtClean="0">
                <a:effectLst/>
                <a:latin typeface="Arial" charset="0"/>
                <a:ea typeface="+mn-ea"/>
                <a:cs typeface="+mn-cs"/>
              </a:rPr>
              <a:t>Dir</a:t>
            </a:r>
            <a:r>
              <a:rPr lang="en-US" sz="1000" kern="1200" dirty="0" smtClean="0">
                <a:effectLst/>
                <a:latin typeface="Arial" charset="0"/>
                <a:ea typeface="+mn-ea"/>
                <a:cs typeface="+mn-cs"/>
              </a:rPr>
              <a:t> </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At the command prompt, type the following command, and then press </a:t>
            </a:r>
            <a:r>
              <a:rPr lang="en-US" dirty="0" smtClean="0"/>
              <a:t>Enter.</a:t>
            </a:r>
            <a:endParaRPr lang="en-GB" sz="1000" kern="1200" dirty="0" smtClean="0">
              <a:effectLst/>
              <a:latin typeface="Arial" charset="0"/>
              <a:ea typeface="+mn-ea"/>
              <a:cs typeface="+mn-cs"/>
            </a:endParaRPr>
          </a:p>
          <a:p>
            <a:pPr marL="342900" lvl="1" indent="0">
              <a:buNone/>
            </a:pPr>
            <a:r>
              <a:rPr lang="en-US" sz="1000" kern="1200" dirty="0" err="1" smtClean="0">
                <a:effectLst/>
                <a:latin typeface="Arial" charset="0"/>
                <a:ea typeface="+mn-ea"/>
                <a:cs typeface="+mn-cs"/>
              </a:rPr>
              <a:t>Dism</a:t>
            </a:r>
            <a:r>
              <a:rPr lang="en-US" sz="1000" kern="1200" dirty="0" smtClean="0">
                <a:effectLst/>
                <a:latin typeface="Arial" charset="0"/>
                <a:ea typeface="+mn-ea"/>
                <a:cs typeface="+mn-cs"/>
              </a:rPr>
              <a:t> /get-</a:t>
            </a:r>
            <a:r>
              <a:rPr lang="en-US" sz="1000" kern="1200" dirty="0" err="1" smtClean="0">
                <a:effectLst/>
                <a:latin typeface="Arial" charset="0"/>
                <a:ea typeface="+mn-ea"/>
                <a:cs typeface="+mn-cs"/>
              </a:rPr>
              <a:t>wiminfo</a:t>
            </a:r>
            <a:r>
              <a:rPr lang="en-US" sz="1000" kern="1200" dirty="0" smtClean="0">
                <a:effectLst/>
                <a:latin typeface="Arial" charset="0"/>
                <a:ea typeface="+mn-ea"/>
                <a:cs typeface="+mn-cs"/>
              </a:rPr>
              <a:t> /</a:t>
            </a:r>
            <a:r>
              <a:rPr lang="en-US" sz="1000" kern="1200" dirty="0" err="1" smtClean="0">
                <a:effectLst/>
                <a:latin typeface="Arial" charset="0"/>
                <a:ea typeface="+mn-ea"/>
                <a:cs typeface="+mn-cs"/>
              </a:rPr>
              <a:t>wimfile:D</a:t>
            </a:r>
            <a:r>
              <a:rPr lang="en-US" sz="1000" kern="1200" dirty="0" smtClean="0">
                <a:effectLst/>
                <a:latin typeface="Arial" charset="0"/>
                <a:ea typeface="+mn-ea"/>
                <a:cs typeface="+mn-cs"/>
              </a:rPr>
              <a:t>:\</a:t>
            </a:r>
            <a:r>
              <a:rPr lang="en-US" sz="1000" kern="1200" dirty="0" err="1" smtClean="0">
                <a:effectLst/>
                <a:latin typeface="Arial" charset="0"/>
                <a:ea typeface="+mn-ea"/>
                <a:cs typeface="+mn-cs"/>
              </a:rPr>
              <a:t>labfiles</a:t>
            </a:r>
            <a:r>
              <a:rPr lang="en-US" sz="1000" kern="1200" dirty="0" smtClean="0">
                <a:effectLst/>
                <a:latin typeface="Arial" charset="0"/>
                <a:ea typeface="+mn-ea"/>
                <a:cs typeface="+mn-cs"/>
              </a:rPr>
              <a:t>\Mod01\images\</a:t>
            </a:r>
            <a:r>
              <a:rPr lang="en-US" sz="1000" kern="1200" dirty="0" err="1" smtClean="0">
                <a:effectLst/>
                <a:latin typeface="Arial" charset="0"/>
                <a:ea typeface="+mn-ea"/>
                <a:cs typeface="+mn-cs"/>
              </a:rPr>
              <a:t>Contoso.wim</a:t>
            </a:r>
            <a:endParaRPr lang="en-GB" sz="1000" kern="1200" dirty="0" smtClean="0">
              <a:effectLst/>
              <a:latin typeface="Arial" charset="0"/>
              <a:ea typeface="+mn-ea"/>
              <a:cs typeface="+mn-cs"/>
            </a:endParaRPr>
          </a:p>
          <a:p>
            <a:pPr lvl="0"/>
            <a:endParaRPr lang="en-US" sz="1000" kern="1200" dirty="0" smtClean="0">
              <a:effectLst/>
              <a:latin typeface="Arial" charset="0"/>
              <a:ea typeface="+mn-ea"/>
              <a:cs typeface="+mn-cs"/>
            </a:endParaRPr>
          </a:p>
          <a:p>
            <a:pPr lvl="0"/>
            <a:r>
              <a:rPr lang="en-US" sz="1000" b="1" u="sng" kern="1200" dirty="0" smtClean="0">
                <a:effectLst/>
                <a:latin typeface="Arial" charset="0"/>
                <a:ea typeface="+mn-ea"/>
                <a:cs typeface="+mn-cs"/>
              </a:rPr>
              <a:t>Mount the existing image.</a:t>
            </a:r>
            <a:endParaRPr lang="en-GB" sz="1000" b="1" u="sng"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At the command prompt, type the following command, and then press </a:t>
            </a:r>
            <a:r>
              <a:rPr lang="en-US" dirty="0" smtClean="0"/>
              <a:t>Enter.</a:t>
            </a:r>
            <a:endParaRPr lang="en-GB" sz="1000" kern="1200" dirty="0" smtClean="0">
              <a:effectLst/>
              <a:latin typeface="Arial" charset="0"/>
              <a:ea typeface="+mn-ea"/>
              <a:cs typeface="+mn-cs"/>
            </a:endParaRPr>
          </a:p>
          <a:p>
            <a:pPr marL="342900" lvl="1" indent="0">
              <a:buNone/>
            </a:pPr>
            <a:r>
              <a:rPr lang="en-US" sz="1000" kern="1200" dirty="0" err="1" smtClean="0">
                <a:effectLst/>
                <a:latin typeface="Arial" charset="0"/>
                <a:ea typeface="+mn-ea"/>
                <a:cs typeface="+mn-cs"/>
              </a:rPr>
              <a:t>Dir</a:t>
            </a:r>
            <a:r>
              <a:rPr lang="en-US" sz="1000" kern="1200" dirty="0" smtClean="0">
                <a:effectLst/>
                <a:latin typeface="Arial" charset="0"/>
                <a:ea typeface="+mn-ea"/>
                <a:cs typeface="+mn-cs"/>
              </a:rPr>
              <a:t> D:\labfiles\mod01\servicing</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At the command prompt, type the following command, and then press </a:t>
            </a:r>
            <a:r>
              <a:rPr lang="en-US" dirty="0" smtClean="0"/>
              <a:t>Enter.</a:t>
            </a:r>
            <a:endParaRPr lang="en-GB" sz="1000" kern="1200" dirty="0" smtClean="0">
              <a:effectLst/>
              <a:latin typeface="Arial" charset="0"/>
              <a:ea typeface="+mn-ea"/>
              <a:cs typeface="+mn-cs"/>
            </a:endParaRPr>
          </a:p>
          <a:p>
            <a:pPr marL="342900" lvl="1" indent="0">
              <a:buNone/>
            </a:pPr>
            <a:r>
              <a:rPr lang="en-US" sz="1000" kern="1200" dirty="0" err="1" smtClean="0">
                <a:effectLst/>
                <a:latin typeface="Arial" charset="0"/>
                <a:ea typeface="+mn-ea"/>
                <a:cs typeface="+mn-cs"/>
              </a:rPr>
              <a:t>Dism</a:t>
            </a:r>
            <a:r>
              <a:rPr lang="en-US" sz="1000" kern="1200" dirty="0" smtClean="0">
                <a:effectLst/>
                <a:latin typeface="Arial" charset="0"/>
                <a:ea typeface="+mn-ea"/>
                <a:cs typeface="+mn-cs"/>
              </a:rPr>
              <a:t> /mount-</a:t>
            </a:r>
            <a:r>
              <a:rPr lang="en-US" sz="1000" kern="1200" dirty="0" err="1" smtClean="0">
                <a:effectLst/>
                <a:latin typeface="Arial" charset="0"/>
                <a:ea typeface="+mn-ea"/>
                <a:cs typeface="+mn-cs"/>
              </a:rPr>
              <a:t>wim</a:t>
            </a:r>
            <a:r>
              <a:rPr lang="en-US" sz="1000" kern="1200" dirty="0" smtClean="0">
                <a:effectLst/>
                <a:latin typeface="Arial" charset="0"/>
                <a:ea typeface="+mn-ea"/>
                <a:cs typeface="+mn-cs"/>
              </a:rPr>
              <a:t> /</a:t>
            </a:r>
            <a:r>
              <a:rPr lang="en-US" sz="1000" kern="1200" dirty="0" err="1" smtClean="0">
                <a:effectLst/>
                <a:latin typeface="Arial" charset="0"/>
                <a:ea typeface="+mn-ea"/>
                <a:cs typeface="+mn-cs"/>
              </a:rPr>
              <a:t>wimfile:D</a:t>
            </a:r>
            <a:r>
              <a:rPr lang="en-US" sz="1000" kern="1200" dirty="0" smtClean="0">
                <a:effectLst/>
                <a:latin typeface="Arial" charset="0"/>
                <a:ea typeface="+mn-ea"/>
                <a:cs typeface="+mn-cs"/>
              </a:rPr>
              <a:t>:\</a:t>
            </a:r>
            <a:r>
              <a:rPr lang="en-US" sz="1000" kern="1200" dirty="0" err="1" smtClean="0">
                <a:effectLst/>
                <a:latin typeface="Arial" charset="0"/>
                <a:ea typeface="+mn-ea"/>
                <a:cs typeface="+mn-cs"/>
              </a:rPr>
              <a:t>labfiles</a:t>
            </a:r>
            <a:r>
              <a:rPr lang="en-US" sz="1000" kern="1200" dirty="0" smtClean="0">
                <a:effectLst/>
                <a:latin typeface="Arial" charset="0"/>
                <a:ea typeface="+mn-ea"/>
                <a:cs typeface="+mn-cs"/>
              </a:rPr>
              <a:t>\Mod01\images\</a:t>
            </a:r>
            <a:r>
              <a:rPr lang="en-US" sz="1000" kern="1200" dirty="0" err="1" smtClean="0">
                <a:effectLst/>
                <a:latin typeface="Arial" charset="0"/>
                <a:ea typeface="+mn-ea"/>
                <a:cs typeface="+mn-cs"/>
              </a:rPr>
              <a:t>Contoso.wim</a:t>
            </a:r>
            <a:r>
              <a:rPr lang="en-US" sz="1000" kern="1200" dirty="0" smtClean="0">
                <a:effectLst/>
                <a:latin typeface="Arial" charset="0"/>
                <a:ea typeface="+mn-ea"/>
                <a:cs typeface="+mn-cs"/>
              </a:rPr>
              <a:t> /index:1 /</a:t>
            </a:r>
            <a:r>
              <a:rPr lang="en-US" sz="1000" kern="1200" dirty="0" err="1" smtClean="0">
                <a:effectLst/>
                <a:latin typeface="Arial" charset="0"/>
                <a:ea typeface="+mn-ea"/>
                <a:cs typeface="+mn-cs"/>
              </a:rPr>
              <a:t>mountdir:D</a:t>
            </a:r>
            <a:r>
              <a:rPr lang="en-US" sz="1000" kern="1200" dirty="0" smtClean="0">
                <a:effectLst/>
                <a:latin typeface="Arial" charset="0"/>
                <a:ea typeface="+mn-ea"/>
                <a:cs typeface="+mn-cs"/>
              </a:rPr>
              <a:t>:\</a:t>
            </a:r>
            <a:r>
              <a:rPr lang="en-US" sz="1000" kern="1200" dirty="0" err="1" smtClean="0">
                <a:effectLst/>
                <a:latin typeface="Arial" charset="0"/>
                <a:ea typeface="+mn-ea"/>
                <a:cs typeface="+mn-cs"/>
              </a:rPr>
              <a:t>labfiles</a:t>
            </a:r>
            <a:r>
              <a:rPr lang="en-US" sz="1000" kern="1200" dirty="0" smtClean="0">
                <a:effectLst/>
                <a:latin typeface="Arial" charset="0"/>
                <a:ea typeface="+mn-ea"/>
                <a:cs typeface="+mn-cs"/>
              </a:rPr>
              <a:t>\Mod01\servicing</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At the command prompt, type the following command, and then press </a:t>
            </a:r>
            <a:r>
              <a:rPr lang="en-US" dirty="0" smtClean="0"/>
              <a:t>Enter.</a:t>
            </a:r>
            <a:endParaRPr lang="en-GB" sz="1000" kern="1200" dirty="0" smtClean="0">
              <a:effectLst/>
              <a:latin typeface="Arial" charset="0"/>
              <a:ea typeface="+mn-ea"/>
              <a:cs typeface="+mn-cs"/>
            </a:endParaRPr>
          </a:p>
          <a:p>
            <a:pPr marL="342900" lvl="1" indent="0">
              <a:buNone/>
            </a:pPr>
            <a:r>
              <a:rPr lang="en-US" sz="1000" kern="1200" dirty="0" err="1" smtClean="0">
                <a:effectLst/>
                <a:latin typeface="Arial" charset="0"/>
                <a:ea typeface="+mn-ea"/>
                <a:cs typeface="+mn-cs"/>
              </a:rPr>
              <a:t>Dism</a:t>
            </a:r>
            <a:r>
              <a:rPr lang="en-US" sz="1000" kern="1200" dirty="0" smtClean="0">
                <a:effectLst/>
                <a:latin typeface="Arial" charset="0"/>
                <a:ea typeface="+mn-ea"/>
                <a:cs typeface="+mn-cs"/>
              </a:rPr>
              <a:t> /get-</a:t>
            </a:r>
            <a:r>
              <a:rPr lang="en-US" sz="1000" kern="1200" dirty="0" err="1" smtClean="0">
                <a:effectLst/>
                <a:latin typeface="Arial" charset="0"/>
                <a:ea typeface="+mn-ea"/>
                <a:cs typeface="+mn-cs"/>
              </a:rPr>
              <a:t>mountedwiminfo</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At the command prompt, type the following command, and then press </a:t>
            </a:r>
            <a:r>
              <a:rPr lang="en-US" dirty="0" smtClean="0"/>
              <a:t>Enter.</a:t>
            </a:r>
            <a:endParaRPr lang="en-GB" sz="1000" kern="1200" dirty="0" smtClean="0">
              <a:effectLst/>
              <a:latin typeface="Arial" charset="0"/>
              <a:ea typeface="+mn-ea"/>
              <a:cs typeface="+mn-cs"/>
            </a:endParaRPr>
          </a:p>
          <a:p>
            <a:pPr marL="342900" lvl="1" indent="0">
              <a:buNone/>
            </a:pPr>
            <a:r>
              <a:rPr lang="en-US" sz="1000" kern="1200" dirty="0" err="1" smtClean="0">
                <a:effectLst/>
                <a:latin typeface="Arial" charset="0"/>
                <a:ea typeface="+mn-ea"/>
                <a:cs typeface="+mn-cs"/>
              </a:rPr>
              <a:t>Dir</a:t>
            </a:r>
            <a:r>
              <a:rPr lang="en-US" sz="1000" kern="1200" dirty="0" smtClean="0">
                <a:effectLst/>
                <a:latin typeface="Arial" charset="0"/>
                <a:ea typeface="+mn-ea"/>
                <a:cs typeface="+mn-cs"/>
              </a:rPr>
              <a:t> D:\labfiles\Mod01\servicing</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At the command prompt, type the following command, and then press </a:t>
            </a:r>
            <a:r>
              <a:rPr lang="en-US" dirty="0" smtClean="0"/>
              <a:t>Enter.</a:t>
            </a:r>
            <a:endParaRPr lang="en-GB" sz="1000" kern="1200" dirty="0" smtClean="0">
              <a:effectLst/>
              <a:latin typeface="Arial" charset="0"/>
              <a:ea typeface="+mn-ea"/>
              <a:cs typeface="+mn-cs"/>
            </a:endParaRPr>
          </a:p>
          <a:p>
            <a:pPr marL="342900" lvl="1" indent="0">
              <a:buNone/>
            </a:pPr>
            <a:r>
              <a:rPr lang="en-US" sz="1000" kern="1200" dirty="0" err="1" smtClean="0">
                <a:effectLst/>
                <a:latin typeface="Arial" charset="0"/>
                <a:ea typeface="+mn-ea"/>
                <a:cs typeface="+mn-cs"/>
              </a:rPr>
              <a:t>Dism</a:t>
            </a:r>
            <a:r>
              <a:rPr lang="en-US" sz="1000" kern="1200" dirty="0" smtClean="0">
                <a:effectLst/>
                <a:latin typeface="Arial" charset="0"/>
                <a:ea typeface="+mn-ea"/>
                <a:cs typeface="+mn-cs"/>
              </a:rPr>
              <a:t> /</a:t>
            </a:r>
            <a:r>
              <a:rPr lang="en-US" sz="1000" kern="1200" dirty="0" err="1" smtClean="0">
                <a:effectLst/>
                <a:latin typeface="Arial" charset="0"/>
                <a:ea typeface="+mn-ea"/>
                <a:cs typeface="+mn-cs"/>
              </a:rPr>
              <a:t>image:D</a:t>
            </a:r>
            <a:r>
              <a:rPr lang="en-US" sz="1000" kern="1200" dirty="0" smtClean="0">
                <a:effectLst/>
                <a:latin typeface="Arial" charset="0"/>
                <a:ea typeface="+mn-ea"/>
                <a:cs typeface="+mn-cs"/>
              </a:rPr>
              <a:t>:\</a:t>
            </a:r>
            <a:r>
              <a:rPr lang="en-US" sz="1000" kern="1200" dirty="0" err="1" smtClean="0">
                <a:effectLst/>
                <a:latin typeface="Arial" charset="0"/>
                <a:ea typeface="+mn-ea"/>
                <a:cs typeface="+mn-cs"/>
              </a:rPr>
              <a:t>Labfiles</a:t>
            </a:r>
            <a:r>
              <a:rPr lang="en-US" sz="1000" kern="1200" dirty="0" smtClean="0">
                <a:effectLst/>
                <a:latin typeface="Arial" charset="0"/>
                <a:ea typeface="+mn-ea"/>
                <a:cs typeface="+mn-cs"/>
              </a:rPr>
              <a:t>\Mod01\servicing /?</a:t>
            </a:r>
            <a:endParaRPr lang="en-GB" sz="1000" kern="1200" dirty="0" smtClean="0">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26</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4427354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000" b="1" u="sng" kern="1200" dirty="0" smtClean="0">
                <a:effectLst/>
                <a:latin typeface="Arial" charset="0"/>
                <a:ea typeface="+mn-ea"/>
                <a:cs typeface="+mn-cs"/>
              </a:rPr>
              <a:t>Add drivers to the image.</a:t>
            </a:r>
            <a:endParaRPr lang="en-GB" sz="1000" b="1" u="sng"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At the command prompt, type the following command, and then press </a:t>
            </a:r>
            <a:r>
              <a:rPr lang="en-US" dirty="0" smtClean="0"/>
              <a:t>Enter.</a:t>
            </a:r>
            <a:endParaRPr lang="en-GB" sz="1000" kern="1200" dirty="0" smtClean="0">
              <a:effectLst/>
              <a:latin typeface="Arial" charset="0"/>
              <a:ea typeface="+mn-ea"/>
              <a:cs typeface="+mn-cs"/>
            </a:endParaRPr>
          </a:p>
          <a:p>
            <a:pPr marL="342900" lvl="1" indent="0">
              <a:buNone/>
            </a:pPr>
            <a:r>
              <a:rPr lang="en-US" sz="1000" kern="1200" dirty="0" err="1" smtClean="0">
                <a:effectLst/>
                <a:latin typeface="Arial" charset="0"/>
                <a:ea typeface="+mn-ea"/>
                <a:cs typeface="+mn-cs"/>
              </a:rPr>
              <a:t>Dism</a:t>
            </a:r>
            <a:r>
              <a:rPr lang="en-US" sz="1000" kern="1200" dirty="0" smtClean="0">
                <a:effectLst/>
                <a:latin typeface="Arial" charset="0"/>
                <a:ea typeface="+mn-ea"/>
                <a:cs typeface="+mn-cs"/>
              </a:rPr>
              <a:t> /</a:t>
            </a:r>
            <a:r>
              <a:rPr lang="en-US" sz="1000" kern="1200" dirty="0" err="1" smtClean="0">
                <a:effectLst/>
                <a:latin typeface="Arial" charset="0"/>
                <a:ea typeface="+mn-ea"/>
                <a:cs typeface="+mn-cs"/>
              </a:rPr>
              <a:t>image:D</a:t>
            </a:r>
            <a:r>
              <a:rPr lang="en-US" sz="1000" kern="1200" dirty="0" smtClean="0">
                <a:effectLst/>
                <a:latin typeface="Arial" charset="0"/>
                <a:ea typeface="+mn-ea"/>
                <a:cs typeface="+mn-cs"/>
              </a:rPr>
              <a:t>:\</a:t>
            </a:r>
            <a:r>
              <a:rPr lang="en-US" sz="1000" kern="1200" dirty="0" err="1" smtClean="0">
                <a:effectLst/>
                <a:latin typeface="Arial" charset="0"/>
                <a:ea typeface="+mn-ea"/>
                <a:cs typeface="+mn-cs"/>
              </a:rPr>
              <a:t>Labfiles</a:t>
            </a:r>
            <a:r>
              <a:rPr lang="en-US" sz="1000" kern="1200" dirty="0" smtClean="0">
                <a:effectLst/>
                <a:latin typeface="Arial" charset="0"/>
                <a:ea typeface="+mn-ea"/>
                <a:cs typeface="+mn-cs"/>
              </a:rPr>
              <a:t>\Mod01\servicing /get-drivers</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At the command prompt, type the following command, and then press </a:t>
            </a:r>
            <a:r>
              <a:rPr lang="en-US" dirty="0" smtClean="0"/>
              <a:t>Enter.</a:t>
            </a:r>
            <a:endParaRPr lang="en-GB" sz="1000" kern="1200" dirty="0" smtClean="0">
              <a:effectLst/>
              <a:latin typeface="Arial" charset="0"/>
              <a:ea typeface="+mn-ea"/>
              <a:cs typeface="+mn-cs"/>
            </a:endParaRPr>
          </a:p>
          <a:p>
            <a:pPr marL="342900" lvl="1" indent="0">
              <a:buNone/>
            </a:pPr>
            <a:r>
              <a:rPr lang="en-US" sz="1000" kern="1200" dirty="0" err="1" smtClean="0">
                <a:effectLst/>
                <a:latin typeface="Arial" charset="0"/>
                <a:ea typeface="+mn-ea"/>
                <a:cs typeface="+mn-cs"/>
              </a:rPr>
              <a:t>Dism</a:t>
            </a:r>
            <a:r>
              <a:rPr lang="en-US" sz="1000" kern="1200" dirty="0" smtClean="0">
                <a:effectLst/>
                <a:latin typeface="Arial" charset="0"/>
                <a:ea typeface="+mn-ea"/>
                <a:cs typeface="+mn-cs"/>
              </a:rPr>
              <a:t> /</a:t>
            </a:r>
            <a:r>
              <a:rPr lang="en-US" sz="1000" kern="1200" dirty="0" err="1" smtClean="0">
                <a:effectLst/>
                <a:latin typeface="Arial" charset="0"/>
                <a:ea typeface="+mn-ea"/>
                <a:cs typeface="+mn-cs"/>
              </a:rPr>
              <a:t>image:D</a:t>
            </a:r>
            <a:r>
              <a:rPr lang="en-US" sz="1000" kern="1200" dirty="0" smtClean="0">
                <a:effectLst/>
                <a:latin typeface="Arial" charset="0"/>
                <a:ea typeface="+mn-ea"/>
                <a:cs typeface="+mn-cs"/>
              </a:rPr>
              <a:t>:\</a:t>
            </a:r>
            <a:r>
              <a:rPr lang="en-US" sz="1000" kern="1200" dirty="0" err="1" smtClean="0">
                <a:effectLst/>
                <a:latin typeface="Arial" charset="0"/>
                <a:ea typeface="+mn-ea"/>
                <a:cs typeface="+mn-cs"/>
              </a:rPr>
              <a:t>Labfiles</a:t>
            </a:r>
            <a:r>
              <a:rPr lang="en-US" sz="1000" kern="1200" dirty="0" smtClean="0">
                <a:effectLst/>
                <a:latin typeface="Arial" charset="0"/>
                <a:ea typeface="+mn-ea"/>
                <a:cs typeface="+mn-cs"/>
              </a:rPr>
              <a:t>\Mod01\servicing /add-driver /</a:t>
            </a:r>
            <a:r>
              <a:rPr lang="en-US" sz="1000" kern="1200" dirty="0" err="1" smtClean="0">
                <a:effectLst/>
                <a:latin typeface="Arial" charset="0"/>
                <a:ea typeface="+mn-ea"/>
                <a:cs typeface="+mn-cs"/>
              </a:rPr>
              <a:t>driver:D</a:t>
            </a:r>
            <a:r>
              <a:rPr lang="en-US" sz="1000" kern="1200" dirty="0" smtClean="0">
                <a:effectLst/>
                <a:latin typeface="Arial" charset="0"/>
                <a:ea typeface="+mn-ea"/>
                <a:cs typeface="+mn-cs"/>
              </a:rPr>
              <a:t>:\</a:t>
            </a:r>
            <a:r>
              <a:rPr lang="en-US" sz="1000" kern="1200" dirty="0" err="1" smtClean="0">
                <a:effectLst/>
                <a:latin typeface="Arial" charset="0"/>
                <a:ea typeface="+mn-ea"/>
                <a:cs typeface="+mn-cs"/>
              </a:rPr>
              <a:t>labfiles</a:t>
            </a:r>
            <a:r>
              <a:rPr lang="en-US" sz="1000" kern="1200" dirty="0" smtClean="0">
                <a:effectLst/>
                <a:latin typeface="Arial" charset="0"/>
                <a:ea typeface="+mn-ea"/>
                <a:cs typeface="+mn-cs"/>
              </a:rPr>
              <a:t>\Mod01\Drivers\</a:t>
            </a:r>
            <a:r>
              <a:rPr lang="en-US" sz="1000" kern="1200" dirty="0" err="1" smtClean="0">
                <a:effectLst/>
                <a:latin typeface="Arial" charset="0"/>
                <a:ea typeface="+mn-ea"/>
                <a:cs typeface="+mn-cs"/>
              </a:rPr>
              <a:t>itype</a:t>
            </a:r>
            <a:r>
              <a:rPr lang="en-US" sz="1000" kern="1200" dirty="0" smtClean="0">
                <a:effectLst/>
                <a:latin typeface="Arial" charset="0"/>
                <a:ea typeface="+mn-ea"/>
                <a:cs typeface="+mn-cs"/>
              </a:rPr>
              <a:t>\setup64\files\driver\type64\type64.inf</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At the command prompt, type the following command, and then press </a:t>
            </a:r>
            <a:r>
              <a:rPr lang="en-US" dirty="0" smtClean="0"/>
              <a:t>Enter.</a:t>
            </a:r>
            <a:endParaRPr lang="en-GB" sz="1000" kern="1200" dirty="0" smtClean="0">
              <a:effectLst/>
              <a:latin typeface="Arial" charset="0"/>
              <a:ea typeface="+mn-ea"/>
              <a:cs typeface="+mn-cs"/>
            </a:endParaRPr>
          </a:p>
          <a:p>
            <a:pPr marL="342900" lvl="1" indent="0">
              <a:buNone/>
            </a:pPr>
            <a:r>
              <a:rPr lang="en-US" sz="1000" kern="1200" dirty="0" err="1" smtClean="0">
                <a:effectLst/>
                <a:latin typeface="Arial" charset="0"/>
                <a:ea typeface="+mn-ea"/>
                <a:cs typeface="+mn-cs"/>
              </a:rPr>
              <a:t>Dism</a:t>
            </a:r>
            <a:r>
              <a:rPr lang="en-US" sz="1000" kern="1200" dirty="0" smtClean="0">
                <a:effectLst/>
                <a:latin typeface="Arial" charset="0"/>
                <a:ea typeface="+mn-ea"/>
                <a:cs typeface="+mn-cs"/>
              </a:rPr>
              <a:t> /</a:t>
            </a:r>
            <a:r>
              <a:rPr lang="en-US" sz="1000" kern="1200" dirty="0" err="1" smtClean="0">
                <a:effectLst/>
                <a:latin typeface="Arial" charset="0"/>
                <a:ea typeface="+mn-ea"/>
                <a:cs typeface="+mn-cs"/>
              </a:rPr>
              <a:t>image:D</a:t>
            </a:r>
            <a:r>
              <a:rPr lang="en-US" sz="1000" kern="1200" dirty="0" smtClean="0">
                <a:effectLst/>
                <a:latin typeface="Arial" charset="0"/>
                <a:ea typeface="+mn-ea"/>
                <a:cs typeface="+mn-cs"/>
              </a:rPr>
              <a:t>:\</a:t>
            </a:r>
            <a:r>
              <a:rPr lang="en-US" sz="1000" kern="1200" dirty="0" err="1" smtClean="0">
                <a:effectLst/>
                <a:latin typeface="Arial" charset="0"/>
                <a:ea typeface="+mn-ea"/>
                <a:cs typeface="+mn-cs"/>
              </a:rPr>
              <a:t>Labfiles</a:t>
            </a:r>
            <a:r>
              <a:rPr lang="en-US" sz="1000" kern="1200" dirty="0" smtClean="0">
                <a:effectLst/>
                <a:latin typeface="Arial" charset="0"/>
                <a:ea typeface="+mn-ea"/>
                <a:cs typeface="+mn-cs"/>
              </a:rPr>
              <a:t>\Mod01\servicing /get-drivers</a:t>
            </a:r>
            <a:endParaRPr lang="en-GB"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At the command prompt, type the following command, and then press </a:t>
            </a:r>
            <a:r>
              <a:rPr lang="en-US" dirty="0" smtClean="0"/>
              <a:t>Enter.</a:t>
            </a:r>
            <a:endParaRPr lang="en-GB" sz="1000" kern="1200" dirty="0" smtClean="0">
              <a:effectLst/>
              <a:latin typeface="Arial" charset="0"/>
              <a:ea typeface="+mn-ea"/>
              <a:cs typeface="+mn-cs"/>
            </a:endParaRPr>
          </a:p>
          <a:p>
            <a:pPr marL="342900" lvl="1" indent="0">
              <a:buNone/>
            </a:pPr>
            <a:r>
              <a:rPr lang="en-US" sz="1000" kern="1200" dirty="0" err="1" smtClean="0">
                <a:effectLst/>
                <a:latin typeface="Arial" charset="0"/>
                <a:ea typeface="+mn-ea"/>
                <a:cs typeface="+mn-cs"/>
              </a:rPr>
              <a:t>Dism</a:t>
            </a:r>
            <a:r>
              <a:rPr lang="en-US" sz="1000" kern="1200" dirty="0" smtClean="0">
                <a:effectLst/>
                <a:latin typeface="Arial" charset="0"/>
                <a:ea typeface="+mn-ea"/>
                <a:cs typeface="+mn-cs"/>
              </a:rPr>
              <a:t> /</a:t>
            </a:r>
            <a:r>
              <a:rPr lang="en-US" sz="1000" kern="1200" dirty="0" err="1" smtClean="0">
                <a:effectLst/>
                <a:latin typeface="Arial" charset="0"/>
                <a:ea typeface="+mn-ea"/>
                <a:cs typeface="+mn-cs"/>
              </a:rPr>
              <a:t>unmount-wim</a:t>
            </a:r>
            <a:r>
              <a:rPr lang="en-US" sz="1000" kern="1200" dirty="0" smtClean="0">
                <a:effectLst/>
                <a:latin typeface="Arial" charset="0"/>
                <a:ea typeface="+mn-ea"/>
                <a:cs typeface="+mn-cs"/>
              </a:rPr>
              <a:t> /</a:t>
            </a:r>
            <a:r>
              <a:rPr lang="en-US" sz="1000" kern="1200" dirty="0" err="1" smtClean="0">
                <a:effectLst/>
                <a:latin typeface="Arial" charset="0"/>
                <a:ea typeface="+mn-ea"/>
                <a:cs typeface="+mn-cs"/>
              </a:rPr>
              <a:t>mountdir:D</a:t>
            </a:r>
            <a:r>
              <a:rPr lang="en-US" sz="1000" kern="1200" dirty="0" smtClean="0">
                <a:effectLst/>
                <a:latin typeface="Arial" charset="0"/>
                <a:ea typeface="+mn-ea"/>
                <a:cs typeface="+mn-cs"/>
              </a:rPr>
              <a:t>:\</a:t>
            </a:r>
            <a:r>
              <a:rPr lang="en-US" sz="1000" kern="1200" dirty="0" err="1" smtClean="0">
                <a:effectLst/>
                <a:latin typeface="Arial" charset="0"/>
                <a:ea typeface="+mn-ea"/>
                <a:cs typeface="+mn-cs"/>
              </a:rPr>
              <a:t>labfiles</a:t>
            </a:r>
            <a:r>
              <a:rPr lang="en-US" sz="1000" kern="1200" dirty="0" smtClean="0">
                <a:effectLst/>
                <a:latin typeface="Arial" charset="0"/>
                <a:ea typeface="+mn-ea"/>
                <a:cs typeface="+mn-cs"/>
              </a:rPr>
              <a:t>\Mod01\servicing /commit</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 </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Note</a:t>
            </a:r>
            <a:r>
              <a:rPr lang="en-US" sz="1000" kern="1200" dirty="0" smtClean="0">
                <a:effectLst/>
                <a:latin typeface="Arial" charset="0"/>
                <a:ea typeface="+mn-ea"/>
                <a:cs typeface="+mn-cs"/>
              </a:rPr>
              <a:t> Revert all virtual machines.</a:t>
            </a:r>
            <a:endParaRPr lang="en-GB" sz="1000" kern="1200" dirty="0" smtClean="0">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27</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1072197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28</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Describe Windows AIK.</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Describe Windows Deployment Services.</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Describe the Microsoft Deployment Toolkit.</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Perform high-touch retail media deployments.</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Perform high-touch standard image deployments.</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Perform lite-touch high-volume deployments.</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Perform zero-touch high-volume deployments.</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Select a suitable deployment topology. </a:t>
            </a:r>
          </a:p>
          <a:p>
            <a:pPr marL="171450" marR="0" lvl="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GB" sz="1000" kern="1200" dirty="0" smtClean="0">
                <a:solidFill>
                  <a:schemeClr val="tx1"/>
                </a:solidFill>
                <a:effectLst/>
                <a:latin typeface="Arial" charset="0"/>
                <a:ea typeface="+mn-ea"/>
                <a:cs typeface="+mn-cs"/>
              </a:rPr>
              <a:t>Select a suitable deployment strategy.</a:t>
            </a:r>
          </a:p>
          <a:p>
            <a:pPr marL="171450" lvl="0" indent="-171450">
              <a:buFont typeface="Arial" pitchFamily="34" charset="0"/>
              <a:buChar char="•"/>
            </a:pP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 Planning Server Deployment and Upgrade</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 </a:t>
            </a:r>
            <a:r>
              <a:rPr lang="en-GB" dirty="0" smtClean="0"/>
              <a:t>Windows AIK is the key focus for this module. Ensure that students know how and when to use Windows AIK and related tools to help deploy Windows Server. </a:t>
            </a:r>
          </a:p>
          <a:p>
            <a:r>
              <a:rPr lang="en-GB" dirty="0" smtClean="0"/>
              <a:t>Discuss the functionality described in the overview and then describe each tool in turn. These tools are described in more detail in this lesson.</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29</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876857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3</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t>After completing this lesson, 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Understand the importance of developing a deployment strategy.</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Describe the different editions of Windows Server 2008 R2.</a:t>
            </a:r>
            <a:endParaRPr lang="en-GB" sz="1000" kern="1200" dirty="0" smtClean="0">
              <a:solidFill>
                <a:schemeClr val="tx1"/>
              </a:solidFill>
              <a:effectLst/>
              <a:latin typeface="Arial" charset="0"/>
              <a:ea typeface="+mn-ea"/>
              <a:cs typeface="+mn-cs"/>
            </a:endParaRPr>
          </a:p>
          <a:p>
            <a:pPr marL="171450" lvl="0" indent="-171450">
              <a:buFont typeface="Arial" pitchFamily="34" charset="0"/>
              <a:buChar char="•"/>
            </a:pPr>
            <a:r>
              <a:rPr lang="en-GB" sz="1000" kern="1200" dirty="0" smtClean="0">
                <a:solidFill>
                  <a:schemeClr val="tx1"/>
                </a:solidFill>
                <a:effectLst/>
                <a:latin typeface="Arial" charset="0"/>
                <a:ea typeface="+mn-ea"/>
                <a:cs typeface="+mn-cs"/>
              </a:rPr>
              <a:t>Determine appropriate use of Server Core.</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Upgrade to Windows Server 2008 R2.</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Describe Windows Server licensing.</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Describe Windows Server activation.</a:t>
            </a:r>
          </a:p>
          <a:p>
            <a:pPr marL="171450" lvl="0" indent="-171450">
              <a:buFont typeface="Arial" pitchFamily="34" charset="0"/>
              <a:buChar char="•"/>
            </a:pPr>
            <a:r>
              <a:rPr lang="en-GB" sz="1000" kern="1200" dirty="0" smtClean="0">
                <a:solidFill>
                  <a:schemeClr val="tx1"/>
                </a:solidFill>
                <a:effectLst/>
                <a:latin typeface="Arial" charset="0"/>
                <a:ea typeface="+mn-ea"/>
                <a:cs typeface="+mn-cs"/>
              </a:rPr>
              <a:t>Use the Microsoft Assessment and Planning Toolkit.</a:t>
            </a:r>
          </a:p>
          <a:p>
            <a:pPr marL="171450" lvl="0" indent="-171450">
              <a:buFont typeface="Arial" pitchFamily="34" charset="0"/>
              <a:buChar char="•"/>
            </a:pPr>
            <a:endParaRPr lang="en-US" sz="1000" kern="1200" dirty="0" smtClean="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 Planning Server Deployment and Upgrade</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GB" b="1" dirty="0" smtClean="0"/>
              <a:t>Key Message</a:t>
            </a:r>
            <a:r>
              <a:rPr lang="en-GB" dirty="0" smtClean="0"/>
              <a:t>: Ensure you identify the supported operating systems to students. Additionally, it is important to introduce the concept of componentized operating system architecture. Advantages of this are the ability to deploy language packs as components of base images without the need to create multiple images. </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30</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8798180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Introduce MDT 2010 and explain which operating systems it can help to deploy. Remind students what lite-touch and zero-touch deployments are.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31</a:t>
            </a:fld>
            <a:endParaRPr lang="en-US"/>
          </a:p>
        </p:txBody>
      </p:sp>
      <p:sp>
        <p:nvSpPr>
          <p:cNvPr id="5" name="Header Placeholder 4"/>
          <p:cNvSpPr>
            <a:spLocks noGrp="1"/>
          </p:cNvSpPr>
          <p:nvPr>
            <p:ph type="hdr" sz="quarter" idx="11"/>
          </p:nvPr>
        </p:nvSpPr>
        <p:spPr/>
        <p:txBody>
          <a:bodyPr/>
          <a:lstStyle/>
          <a:p>
            <a:r>
              <a:rPr lang="en-US" dirty="0" smtClean="0"/>
              <a:t>Module 1: Planning Server Deployment and Upgrade</a:t>
            </a:r>
          </a:p>
          <a:p>
            <a:endParaRPr lang="en-US" dirty="0"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2565028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a:t>
            </a:r>
            <a:r>
              <a:rPr lang="en-US" dirty="0" smtClean="0"/>
              <a:t>If your organization does not intend to deploy many servers, or lacks IT staff with the necessary deployment skills, you might consider using local media-based deployments. This deployment method requires that you perform an interactive installation by using local media;, for example, using a Windows Server 2008 R2 product DVD.</a:t>
            </a:r>
          </a:p>
          <a:p>
            <a:endParaRPr lang="en-US" dirty="0" smtClean="0"/>
          </a:p>
          <a:p>
            <a:endParaRPr lang="en-US" dirty="0" smtClean="0"/>
          </a:p>
          <a:p>
            <a:endParaRPr lang="en-GB" dirty="0" smtClean="0"/>
          </a:p>
          <a:p>
            <a:r>
              <a:rPr lang="en-GB" b="1" dirty="0" smtClean="0"/>
              <a:t>Question</a:t>
            </a:r>
            <a:r>
              <a:rPr lang="en-GB" dirty="0" smtClean="0"/>
              <a:t>: </a:t>
            </a:r>
            <a:r>
              <a:rPr lang="en-US" dirty="0" smtClean="0"/>
              <a:t>What do you see as the key limitations in this deployment method?</a:t>
            </a:r>
            <a:endParaRPr lang="en-GB" dirty="0" smtClean="0"/>
          </a:p>
          <a:p>
            <a:r>
              <a:rPr lang="en-US" b="1" dirty="0" smtClean="0"/>
              <a:t>Answer: </a:t>
            </a:r>
            <a:r>
              <a:rPr lang="en-US" dirty="0" smtClean="0"/>
              <a:t>Answers will vary, but might include:</a:t>
            </a:r>
          </a:p>
          <a:p>
            <a:pPr>
              <a:buFontTx/>
              <a:buChar char="•"/>
            </a:pPr>
            <a:r>
              <a:rPr lang="en-US" dirty="0" smtClean="0"/>
              <a:t>IT professionals are required to initiate interactive installations.</a:t>
            </a:r>
          </a:p>
          <a:p>
            <a:pPr>
              <a:buFontTx/>
              <a:buChar char="•"/>
            </a:pPr>
            <a:r>
              <a:rPr lang="en-US" dirty="0" smtClean="0"/>
              <a:t>USB memory sticks with individual answer files are inefficient.</a:t>
            </a:r>
          </a:p>
          <a:p>
            <a:pPr>
              <a:buFontTx/>
              <a:buChar char="•"/>
            </a:pPr>
            <a:r>
              <a:rPr lang="en-US" dirty="0" smtClean="0"/>
              <a:t>Multiple copies of the retail media are required.</a:t>
            </a:r>
          </a:p>
          <a:p>
            <a:pPr>
              <a:buFontTx/>
              <a:buChar char="•"/>
            </a:pPr>
            <a:r>
              <a:rPr lang="en-US" dirty="0" smtClean="0"/>
              <a:t>The method does not scale well but suits small, one-off deployments.</a:t>
            </a:r>
          </a:p>
          <a:p>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32</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19056502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1995060"/>
            <a:ext cx="6286500" cy="7135292"/>
          </a:xfrm>
        </p:spPr>
        <p:txBody>
          <a:bodyPr/>
          <a:lstStyle/>
          <a:p>
            <a:r>
              <a:rPr lang="en-GB" b="1" dirty="0" smtClean="0"/>
              <a:t>Key message</a:t>
            </a:r>
            <a:r>
              <a:rPr lang="en-GB" dirty="0" smtClean="0"/>
              <a:t>: </a:t>
            </a:r>
            <a:r>
              <a:rPr lang="en-US" dirty="0" smtClean="0"/>
              <a:t>Given the limitations of an automated high-touch, retail media deployment strategy, it is worth considering using alternatives where higher volume server deployments are envisaged. One possible alternative solution for smaller enterprises is the high-touch, standard image deployment strategy.</a:t>
            </a:r>
          </a:p>
          <a:p>
            <a:r>
              <a:rPr lang="en-US" sz="1000" b="1" kern="1200" dirty="0" smtClean="0">
                <a:effectLst/>
                <a:latin typeface="Arial" charset="0"/>
                <a:ea typeface="+mn-ea"/>
                <a:cs typeface="+mn-cs"/>
              </a:rPr>
              <a:t>The Deployment Process</a:t>
            </a:r>
            <a:r>
              <a:rPr lang="en-US" sz="1000" b="0" kern="1200" dirty="0" smtClean="0">
                <a:effectLst/>
                <a:latin typeface="Arial" charset="0"/>
                <a:ea typeface="+mn-ea"/>
                <a:cs typeface="+mn-cs"/>
              </a:rPr>
              <a:t> </a:t>
            </a:r>
            <a:endParaRPr lang="en-GB" sz="1000" b="1" kern="1200" dirty="0" smtClean="0">
              <a:effectLst/>
              <a:latin typeface="Arial" charset="0"/>
              <a:ea typeface="+mn-ea"/>
              <a:cs typeface="+mn-cs"/>
            </a:endParaRPr>
          </a:p>
          <a:p>
            <a:r>
              <a:rPr lang="en-US" sz="1000" kern="1200" dirty="0" smtClean="0">
                <a:effectLst/>
                <a:latin typeface="Arial" charset="0"/>
                <a:ea typeface="+mn-ea"/>
                <a:cs typeface="+mn-cs"/>
              </a:rPr>
              <a:t>Use the following procedure to perform an automated high-touch, retail media deployment.</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1. Install Windows Server on the reference computer. You may choose to use an answer file to perform this task; this has the advantage of being reproducible and consistent.</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2. Install any updates, device drivers</a:t>
            </a:r>
            <a:r>
              <a:rPr lang="en-US" sz="1000" b="1" kern="1200" dirty="0" smtClean="0">
                <a:effectLst/>
                <a:latin typeface="Arial" charset="0"/>
                <a:ea typeface="+mn-ea"/>
                <a:cs typeface="+mn-cs"/>
              </a:rPr>
              <a:t>, </a:t>
            </a:r>
            <a:r>
              <a:rPr lang="en-US" sz="1000" kern="1200" dirty="0" smtClean="0">
                <a:effectLst/>
                <a:latin typeface="Arial" charset="0"/>
                <a:ea typeface="+mn-ea"/>
                <a:cs typeface="+mn-cs"/>
              </a:rPr>
              <a:t>and</a:t>
            </a:r>
            <a:r>
              <a:rPr lang="en-US" sz="1000" b="1" kern="1200" dirty="0" smtClean="0">
                <a:effectLst/>
                <a:latin typeface="Arial" charset="0"/>
                <a:ea typeface="+mn-ea"/>
                <a:cs typeface="+mn-cs"/>
              </a:rPr>
              <a:t> </a:t>
            </a:r>
            <a:r>
              <a:rPr lang="en-US" sz="1000" kern="1200" dirty="0" smtClean="0">
                <a:effectLst/>
                <a:latin typeface="Arial" charset="0"/>
                <a:ea typeface="+mn-ea"/>
                <a:cs typeface="+mn-cs"/>
              </a:rPr>
              <a:t>applications on the reference computer.</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3.</a:t>
            </a:r>
            <a:r>
              <a:rPr lang="en-US" sz="1000" kern="1200" baseline="0" dirty="0" smtClean="0">
                <a:effectLst/>
                <a:latin typeface="Arial" charset="0"/>
                <a:ea typeface="+mn-ea"/>
                <a:cs typeface="+mn-cs"/>
              </a:rPr>
              <a:t> </a:t>
            </a:r>
            <a:r>
              <a:rPr lang="en-US" sz="1000" kern="1200" dirty="0" smtClean="0">
                <a:effectLst/>
                <a:latin typeface="Arial" charset="0"/>
                <a:ea typeface="+mn-ea"/>
                <a:cs typeface="+mn-cs"/>
              </a:rPr>
              <a:t>Generalize the computer with sysprep.exe; this removes the unique and identifying characteristics of the reference computer.</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4.</a:t>
            </a:r>
            <a:r>
              <a:rPr lang="en-US" sz="1000" kern="1200" baseline="0" dirty="0" smtClean="0">
                <a:effectLst/>
                <a:latin typeface="Arial" charset="0"/>
                <a:ea typeface="+mn-ea"/>
                <a:cs typeface="+mn-cs"/>
              </a:rPr>
              <a:t> </a:t>
            </a:r>
            <a:r>
              <a:rPr lang="en-US" sz="1000" kern="1200" dirty="0" smtClean="0">
                <a:effectLst/>
                <a:latin typeface="Arial" charset="0"/>
                <a:ea typeface="+mn-ea"/>
                <a:cs typeface="+mn-cs"/>
              </a:rPr>
              <a:t>Capture the generalized image; start the reference computer using Windows Pre-installation Environment (Windows PE) and then use imageX.exe to capture the image. </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	Note</a:t>
            </a:r>
            <a:r>
              <a:rPr lang="en-US" sz="1000" kern="1200" dirty="0" smtClean="0">
                <a:effectLst/>
                <a:latin typeface="Arial" charset="0"/>
                <a:ea typeface="+mn-ea"/>
                <a:cs typeface="+mn-cs"/>
              </a:rPr>
              <a:t> You must capture the generalized image to removable media or to a network share.</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5. Either:</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	a. Use Windows SIM to create an answer file; copy the answer file to removable media; for example, copy the answer file as AutoUnattend.xml to your USB memory stick. The answer file points to the image file you previously created so that it is located during setup.</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Or:</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	b. Create new installation media and replace the existing </a:t>
            </a:r>
            <a:r>
              <a:rPr lang="en-US" sz="1000" kern="1200" dirty="0" err="1" smtClean="0">
                <a:effectLst/>
                <a:latin typeface="Arial" charset="0"/>
                <a:ea typeface="+mn-ea"/>
                <a:cs typeface="+mn-cs"/>
              </a:rPr>
              <a:t>Install.wim</a:t>
            </a:r>
            <a:r>
              <a:rPr lang="en-US" sz="1000" kern="1200" dirty="0" smtClean="0">
                <a:effectLst/>
                <a:latin typeface="Arial" charset="0"/>
                <a:ea typeface="+mn-ea"/>
                <a:cs typeface="+mn-cs"/>
              </a:rPr>
              <a:t> image file with your own customized image file.</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6. Either:</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	a. Run setup on the target server computers and specify the answer file you created previously.</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Or:</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	b. Start setup by using the custom installation media.</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	Note</a:t>
            </a:r>
            <a:r>
              <a:rPr lang="en-US" sz="1000" kern="1200" dirty="0" smtClean="0">
                <a:effectLst/>
                <a:latin typeface="Arial" charset="0"/>
                <a:ea typeface="+mn-ea"/>
                <a:cs typeface="+mn-cs"/>
              </a:rPr>
              <a:t> If you run setup from the custom installation media (option b), you must typically perform additional tasks during setup than is required with an answer file-based setup (option a). For example, you must configure the disk partitioning during the initial setup phase. </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7. After installation, configure any remaining settings. For example, activate retail versions of software online with Microsoft.</a:t>
            </a:r>
            <a:endParaRPr lang="en-GB" sz="1000" kern="1200" dirty="0" smtClean="0">
              <a:effectLst/>
              <a:latin typeface="Arial" charset="0"/>
              <a:ea typeface="+mn-ea"/>
              <a:cs typeface="+mn-cs"/>
            </a:endParaRPr>
          </a:p>
          <a:p>
            <a:r>
              <a:rPr lang="en-GB" b="1" dirty="0" smtClean="0"/>
              <a:t>Question</a:t>
            </a:r>
            <a:r>
              <a:rPr lang="en-GB" dirty="0" smtClean="0"/>
              <a:t>: </a:t>
            </a:r>
            <a:r>
              <a:rPr lang="en-US" dirty="0" smtClean="0"/>
              <a:t>How does this deployment method address your comments regarding the high-touch retail media deployment method?</a:t>
            </a:r>
            <a:endParaRPr lang="en-GB" dirty="0" smtClean="0"/>
          </a:p>
          <a:p>
            <a:r>
              <a:rPr lang="en-US" b="1" dirty="0" smtClean="0"/>
              <a:t>Answer: </a:t>
            </a:r>
            <a:r>
              <a:rPr lang="en-US" dirty="0" smtClean="0"/>
              <a:t>Although you still need a technician to initiate the installation, you do not require multiple copies of the retail media. The solution still does not scale well because of the interaction required.</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33</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8957908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a:t>
            </a:r>
            <a:r>
              <a:rPr lang="en-US" dirty="0" smtClean="0"/>
              <a:t>Medium-sized organizations may consider using a high-volume deployment strategy; these high-volume deployment strategies rely on a number of Windows deployment technologies, including Windows AIK, MDT 2010, answer files, and scripts. </a:t>
            </a:r>
            <a:endParaRPr lang="en-GB" dirty="0" smtClean="0"/>
          </a:p>
          <a:p>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34</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40307296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a:t>
            </a:r>
            <a:r>
              <a:rPr lang="en-US" dirty="0" smtClean="0"/>
              <a:t>For large organizations, deployments that require even a little user intervention are undesirable. A zero-touch, high-volume deployment strategy is suitable for those organizations that have a large number of servers to deploy, and have IT staff with appropriate skills in deployment, networking, and use of Microsoft System Center Configuration Manager 2007.</a:t>
            </a:r>
            <a:endParaRPr lang="en-GB" dirty="0" smtClean="0"/>
          </a:p>
          <a:p>
            <a:endParaRPr lang="en-GB" dirty="0" smtClean="0"/>
          </a:p>
          <a:p>
            <a:endParaRPr lang="en-GB"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35</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27796632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 the following scenarios, and then discuss your answers to the questions with the class.</a:t>
            </a:r>
          </a:p>
          <a:p>
            <a:r>
              <a:rPr lang="en-US" b="1" dirty="0"/>
              <a:t>Scenario 1</a:t>
            </a:r>
          </a:p>
          <a:p>
            <a:r>
              <a:rPr lang="en-US" b="1" dirty="0"/>
              <a:t>Question:</a:t>
            </a:r>
            <a:r>
              <a:rPr lang="en-US" dirty="0"/>
              <a:t> The IT staff at A Datum is about to deploy Windows Server 2008 R2 to various branch offices. The following information has been provided to the IT staff by management:</a:t>
            </a:r>
          </a:p>
          <a:p>
            <a:pPr lvl="0"/>
            <a:r>
              <a:rPr lang="en-US" dirty="0"/>
              <a:t>The configuration of the various branch office servers is expected to be fairly consistent.</a:t>
            </a:r>
          </a:p>
          <a:p>
            <a:pPr lvl="0"/>
            <a:r>
              <a:rPr lang="en-US" dirty="0"/>
              <a:t>There is no requirement to upgrade settings from existing servers because these are new branch offices with no current IT infrastructure in place.</a:t>
            </a:r>
          </a:p>
          <a:p>
            <a:pPr lvl="0"/>
            <a:r>
              <a:rPr lang="en-US" dirty="0"/>
              <a:t>Automation of the deployment process is important because there are many servers to deploy.</a:t>
            </a:r>
          </a:p>
          <a:p>
            <a:r>
              <a:rPr lang="en-US" b="1" dirty="0"/>
              <a:t>Question:</a:t>
            </a:r>
            <a:r>
              <a:rPr lang="en-US" dirty="0"/>
              <a:t> How would you use Windows Deployment Services to aid deployment? </a:t>
            </a:r>
          </a:p>
          <a:p>
            <a:r>
              <a:rPr lang="en-US" b="1" dirty="0"/>
              <a:t>Answer:</a:t>
            </a:r>
            <a:r>
              <a:rPr lang="en-US" dirty="0"/>
              <a:t> Answers may vary, but important points to consider are:</a:t>
            </a:r>
          </a:p>
          <a:p>
            <a:pPr lvl="0"/>
            <a:r>
              <a:rPr lang="en-US" dirty="0"/>
              <a:t>Use answer files to automate the image selection process during deployment.</a:t>
            </a:r>
          </a:p>
          <a:p>
            <a:pPr lvl="0"/>
            <a:r>
              <a:rPr lang="en-US" dirty="0"/>
              <a:t>Use answer files to automate the responses during setup, including domain-joining. </a:t>
            </a:r>
          </a:p>
          <a:p>
            <a:pPr lvl="0"/>
            <a:r>
              <a:rPr lang="en-US" dirty="0"/>
              <a:t>Create a custom image.</a:t>
            </a:r>
          </a:p>
          <a:p>
            <a:pPr lvl="0"/>
            <a:r>
              <a:rPr lang="en-US" dirty="0"/>
              <a:t>Capture the image and upload to Windows Deployment Services.</a:t>
            </a:r>
          </a:p>
          <a:p>
            <a:pPr lvl="0"/>
            <a:r>
              <a:rPr lang="en-US" dirty="0"/>
              <a:t>Distribute the image to the servers across the network.</a:t>
            </a:r>
          </a:p>
          <a:p>
            <a:r>
              <a:rPr lang="en-US" b="1" dirty="0"/>
              <a:t>Scenario 2</a:t>
            </a:r>
          </a:p>
          <a:p>
            <a:r>
              <a:rPr lang="en-US" dirty="0"/>
              <a:t>You work in a large multinational corporation, </a:t>
            </a:r>
            <a:r>
              <a:rPr lang="en-US" dirty="0" err="1"/>
              <a:t>Contoso</a:t>
            </a:r>
            <a:r>
              <a:rPr lang="en-US" dirty="0"/>
              <a:t>, Ltd., which is headquartered in New York. </a:t>
            </a:r>
            <a:r>
              <a:rPr lang="en-US" dirty="0" err="1"/>
              <a:t>Contoso</a:t>
            </a:r>
            <a:r>
              <a:rPr lang="en-US" dirty="0"/>
              <a:t> has decided to deploy Windows Server 2008 R2 throughout the organization. You are in charge of the deployment project for the European offices, which are located in Rome, London, and Paris. </a:t>
            </a:r>
          </a:p>
          <a:p>
            <a:r>
              <a:rPr lang="en-US" dirty="0"/>
              <a:t>You work at the main office in Rome, which has ten servers. The offices in London and Paris have five servers each. The Paris office is connected with a high-speed Internet link to the Rome office, whereas the London office has a slower Internet connection. The servers in Europe are all new and exceed the recommended minimum requirements for Windows Server 2008 R2. In each office, there is just one IT support person who helps troubleshoot daily computer issues on-site.</a:t>
            </a:r>
          </a:p>
          <a:p>
            <a:r>
              <a:rPr lang="en-US" dirty="0"/>
              <a:t>You have received a custom Windows Server 2008 R2 image from your corporate headquarters in New York. You have been assigned the </a:t>
            </a:r>
            <a:r>
              <a:rPr lang="en-US" dirty="0" smtClean="0"/>
              <a:t>task of </a:t>
            </a:r>
            <a:r>
              <a:rPr lang="en-US" dirty="0"/>
              <a:t>deploying this custom image to all servers in Europe. All required applications are included in the custom image, and any software updates are managed by Group Policy. You have two servers that you can use for this deployment project. You have decided to deploy this custom image by using the LTI process</a:t>
            </a:r>
            <a:r>
              <a:rPr lang="en-US" dirty="0" smtClean="0"/>
              <a:t>.</a:t>
            </a:r>
            <a:endParaRPr lang="en-US"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36</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6631840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Question</a:t>
            </a:r>
            <a:r>
              <a:rPr lang="en-US" dirty="0"/>
              <a:t>: Which elements in your current infrastructure support Lite-Touch Installations?</a:t>
            </a:r>
          </a:p>
          <a:p>
            <a:r>
              <a:rPr lang="en-US" b="1" dirty="0"/>
              <a:t>Answer:</a:t>
            </a:r>
            <a:r>
              <a:rPr lang="en-US" dirty="0"/>
              <a:t> LTI requires minimal infrastructure. In this scenario, you already have the required infrastructure to deploy Windows Server 2008 R2 by using LTI, in terms of file servers and a managed network. In addition, your corporate head office has already prepared a standardized image, so you do not need to create a custom image of Windows Server 2008 R2. You only need to focus on how to deploy this image efficiently and effectively.</a:t>
            </a:r>
          </a:p>
          <a:p>
            <a:r>
              <a:rPr lang="en-US" b="1" dirty="0"/>
              <a:t>Question: </a:t>
            </a:r>
            <a:r>
              <a:rPr lang="en-US" dirty="0"/>
              <a:t>Which deployment method would you choose for the three offices?</a:t>
            </a:r>
          </a:p>
          <a:p>
            <a:r>
              <a:rPr lang="en-US" b="1" dirty="0"/>
              <a:t>Answer:</a:t>
            </a:r>
            <a:r>
              <a:rPr lang="en-US" dirty="0"/>
              <a:t> You need to deploy to three offices. For deployment to the Rome and Paris office, you can use Windows Deployment Services to initiate the destination computer and install the image from the deployment share. You can install Windows Server 2008 R2 on the other available server, and configure the Windows Deployment Services server role. This is because the server is located in the Rome office, and the Paris office has a high-speed connection to the Rome office. </a:t>
            </a:r>
          </a:p>
          <a:p>
            <a:r>
              <a:rPr lang="en-US" dirty="0"/>
              <a:t>For the London office, use the LTI deployment media. You can prepare this media at your office and ship it to the London office, or ask the IT support in London to download it from your file server. The IT support in London can then use this LTI deployment media to start the deployment process and install Windows Server 2008 R2 to the server computers in the London office. </a:t>
            </a:r>
          </a:p>
          <a:p>
            <a:endParaRPr lang="en-US"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37</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xmlns="" val="5144785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D39065C3-2A07-43A2-B6DD-48A61B249C3C}" type="slidenum">
              <a:rPr lang="en-US" b="0" smtClean="0">
                <a:solidFill>
                  <a:srgbClr val="000000"/>
                </a:solidFill>
                <a:latin typeface="Arial" charset="0"/>
              </a:rPr>
              <a:pPr eaLnBrk="1" hangingPunct="1"/>
              <a:t>38</a:t>
            </a:fld>
            <a:endParaRPr lang="en-US" b="0" smtClean="0">
              <a:solidFill>
                <a:srgbClr val="000000"/>
              </a:solidFill>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90000"/>
              </a:lnSpc>
            </a:pPr>
            <a:r>
              <a:rPr lang="en-US" b="1" dirty="0" smtClean="0"/>
              <a:t>Lab objectives:</a:t>
            </a:r>
          </a:p>
          <a:p>
            <a:pPr marL="171450" lvl="0" indent="-171450">
              <a:buFont typeface="Arial" pitchFamily="34" charset="0"/>
              <a:buChar char="•"/>
            </a:pPr>
            <a:r>
              <a:rPr lang="en-US" sz="1000" kern="1200" dirty="0" smtClean="0">
                <a:effectLst/>
                <a:latin typeface="Arial" charset="0"/>
                <a:ea typeface="+mn-ea"/>
                <a:cs typeface="+mn-cs"/>
              </a:rPr>
              <a:t>Plan a suitable deployment method for Contoso.</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Modify an existing server image by using command-line tools.</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Prepare to deploy Windows Server by using the modified image </a:t>
            </a:r>
            <a:r>
              <a:rPr lang="en-US" sz="1000" kern="1200" dirty="0" smtClean="0">
                <a:effectLst/>
              </a:rPr>
              <a:t>and WDS.</a:t>
            </a:r>
            <a:endParaRPr lang="en-US" dirty="0" smtClean="0"/>
          </a:p>
          <a:p>
            <a:pPr>
              <a:lnSpc>
                <a:spcPct val="90000"/>
              </a:lnSpc>
            </a:pPr>
            <a:r>
              <a:rPr lang="en-US" b="1" dirty="0" smtClean="0"/>
              <a:t>Scenario:</a:t>
            </a:r>
          </a:p>
          <a:p>
            <a:r>
              <a:rPr lang="en-US" sz="1000" kern="1200" dirty="0" smtClean="0">
                <a:effectLst/>
                <a:latin typeface="Arial" charset="0"/>
                <a:ea typeface="+mn-ea"/>
                <a:cs typeface="+mn-cs"/>
              </a:rPr>
              <a:t>Contoso has been running their head office network infrastructure on the Windows Server 2003 platform. In the branch offices, UNIX is used to host a line-of-business application. Contoso has decided to upgrade their head office network infrastructure to Windows Server 2008 R2 and at the same time, replace the UNIX hosts with Windows Server 2008 R2 hosts. </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You </a:t>
            </a:r>
            <a:r>
              <a:rPr lang="en-US" dirty="0" smtClean="0"/>
              <a:t>are assigned the task of </a:t>
            </a:r>
            <a:r>
              <a:rPr lang="en-US" sz="1000" kern="1200" dirty="0" smtClean="0">
                <a:effectLst/>
                <a:latin typeface="Arial" charset="0"/>
                <a:ea typeface="+mn-ea"/>
                <a:cs typeface="+mn-cs"/>
              </a:rPr>
              <a:t>planning a suitable deployment method, creating a standard server image for deployment, and finally, preparing deployment tools to implement the deployment. </a:t>
            </a:r>
            <a:endParaRPr lang="en-GB" sz="1000" kern="1200" dirty="0" smtClean="0">
              <a:effectLst/>
              <a:latin typeface="Arial" charset="0"/>
              <a:ea typeface="+mn-ea"/>
              <a:cs typeface="+mn-cs"/>
            </a:endParaRPr>
          </a:p>
          <a:p>
            <a:endParaRPr lang="en-US" sz="1000" b="1" u="sng" kern="1200" dirty="0" smtClean="0">
              <a:effectLst/>
              <a:latin typeface="Arial" charset="0"/>
              <a:ea typeface="+mn-ea"/>
              <a:cs typeface="+mn-cs"/>
            </a:endParaRPr>
          </a:p>
          <a:p>
            <a:r>
              <a:rPr lang="en-US" sz="1000" b="1" u="sng" kern="1200" dirty="0" smtClean="0">
                <a:effectLst/>
                <a:latin typeface="Arial" charset="0"/>
                <a:ea typeface="+mn-ea"/>
                <a:cs typeface="+mn-cs"/>
              </a:rPr>
              <a:t>Exercise 1: Planning a Windows Server 2008 R2 Deployment</a:t>
            </a:r>
          </a:p>
          <a:p>
            <a:r>
              <a:rPr lang="en-GB" sz="1000" b="0" kern="1200" dirty="0" smtClean="0">
                <a:effectLst/>
                <a:latin typeface="Arial" charset="0"/>
                <a:ea typeface="+mn-ea"/>
                <a:cs typeface="+mn-cs"/>
              </a:rPr>
              <a:t>Students examine documentation</a:t>
            </a:r>
            <a:r>
              <a:rPr lang="en-GB" sz="1000" b="0" kern="1200" baseline="0" dirty="0" smtClean="0">
                <a:effectLst/>
                <a:latin typeface="Arial" charset="0"/>
                <a:ea typeface="+mn-ea"/>
                <a:cs typeface="+mn-cs"/>
              </a:rPr>
              <a:t> and then answer questions relating to the deployment of Windows Server. </a:t>
            </a:r>
            <a:endParaRPr lang="en-GB" sz="1000" b="0" kern="1200" dirty="0" smtClean="0">
              <a:effectLst/>
              <a:latin typeface="Arial" charset="0"/>
              <a:ea typeface="+mn-ea"/>
              <a:cs typeface="+mn-cs"/>
            </a:endParaRPr>
          </a:p>
          <a:p>
            <a:r>
              <a:rPr lang="en-US" sz="1000" b="1" u="sng" kern="1200" dirty="0" smtClean="0">
                <a:effectLst/>
                <a:latin typeface="Arial" charset="0"/>
                <a:ea typeface="+mn-ea"/>
                <a:cs typeface="+mn-cs"/>
              </a:rPr>
              <a:t>Exercise 2: Modifying a Windows Server 2008 R2 Image</a:t>
            </a:r>
          </a:p>
          <a:p>
            <a:r>
              <a:rPr lang="en-GB" sz="1000" b="0" kern="1200" dirty="0" smtClean="0">
                <a:effectLst/>
                <a:latin typeface="Arial" charset="0"/>
                <a:ea typeface="+mn-ea"/>
                <a:cs typeface="+mn-cs"/>
              </a:rPr>
              <a:t>Students use dism.exe to add and enable roles</a:t>
            </a:r>
            <a:r>
              <a:rPr lang="en-GB" sz="1000" b="0" kern="1200" baseline="0" dirty="0" smtClean="0">
                <a:effectLst/>
                <a:latin typeface="Arial" charset="0"/>
                <a:ea typeface="+mn-ea"/>
                <a:cs typeface="+mn-cs"/>
              </a:rPr>
              <a:t> and features in an existing image.</a:t>
            </a:r>
            <a:endParaRPr lang="en-GB" sz="1000" b="0" kern="1200" dirty="0" smtClean="0">
              <a:effectLst/>
              <a:latin typeface="Arial" charset="0"/>
              <a:ea typeface="+mn-ea"/>
              <a:cs typeface="+mn-cs"/>
            </a:endParaRPr>
          </a:p>
          <a:p>
            <a:r>
              <a:rPr lang="en-US" sz="1000" b="1" i="0" u="sng" kern="1200" dirty="0" smtClean="0">
                <a:effectLst/>
                <a:latin typeface="Arial" charset="0"/>
                <a:ea typeface="+mn-ea"/>
                <a:cs typeface="+mn-cs"/>
              </a:rPr>
              <a:t>Exercise 3: Preparing to Deploy the Windows Server 2008 R2 Image</a:t>
            </a:r>
          </a:p>
          <a:p>
            <a:r>
              <a:rPr lang="en-GB" sz="1000" b="0" kern="1200" dirty="0" smtClean="0">
                <a:effectLst/>
                <a:latin typeface="Arial" charset="0"/>
                <a:ea typeface="+mn-ea"/>
                <a:cs typeface="+mn-cs"/>
              </a:rPr>
              <a:t>Students</a:t>
            </a:r>
            <a:r>
              <a:rPr lang="en-GB" sz="1000" b="0" kern="1200" baseline="0" dirty="0" smtClean="0">
                <a:effectLst/>
                <a:latin typeface="Arial" charset="0"/>
                <a:ea typeface="+mn-ea"/>
                <a:cs typeface="+mn-cs"/>
              </a:rPr>
              <a:t> install and configure WDS to support the deployment of Windows Server.</a:t>
            </a:r>
            <a:endParaRPr lang="en-GB" sz="1000" b="0" kern="1200" dirty="0">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 Planning Server Deployment and Upgrade</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4D8F5A76-5364-4CF3-B3E2-4569C4AB6212}" type="slidenum">
              <a:rPr lang="en-US" b="0" smtClean="0">
                <a:solidFill>
                  <a:srgbClr val="000000"/>
                </a:solidFill>
                <a:latin typeface="Arial" charset="0"/>
              </a:rPr>
              <a:pPr eaLnBrk="1" hangingPunct="1"/>
              <a:t>39</a:t>
            </a:fld>
            <a:endParaRPr lang="en-US" b="0" smtClean="0">
              <a:solidFill>
                <a:srgbClr val="000000"/>
              </a:solidFill>
              <a:latin typeface="Arial" charset="0"/>
            </a:endParaRPr>
          </a:p>
        </p:txBody>
      </p:sp>
      <p:sp>
        <p:nvSpPr>
          <p:cNvPr id="76803" name="Rectangle 2"/>
          <p:cNvSpPr>
            <a:spLocks noGrp="1" noRot="1" noChangeAspect="1" noChangeArrowheads="1" noTextEdit="1"/>
          </p:cNvSpPr>
          <p:nvPr>
            <p:ph type="sldImg"/>
          </p:nvPr>
        </p:nvSpPr>
        <p:spPr>
          <a:ln/>
        </p:spPr>
      </p:sp>
      <p:sp>
        <p:nvSpPr>
          <p:cNvPr id="76804"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lnSpc>
                <a:spcPct val="90000"/>
              </a:lnSpc>
            </a:pPr>
            <a:endParaRPr lang="en-US"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 Planning Server Deployment and Upgrade</a:t>
            </a:r>
            <a:endParaRPr lang="en-US" dirty="0" smtClean="0"/>
          </a:p>
          <a:p>
            <a:pPr>
              <a:defRPr/>
            </a:pP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effectLst/>
                <a:latin typeface="Arial" charset="0"/>
                <a:ea typeface="+mn-ea"/>
                <a:cs typeface="+mn-cs"/>
              </a:rPr>
              <a:t>Key message: </a:t>
            </a:r>
            <a:r>
              <a:rPr lang="en-US" sz="1000" b="0" kern="1200" dirty="0" smtClean="0">
                <a:effectLst/>
                <a:latin typeface="Arial" charset="0"/>
                <a:ea typeface="+mn-ea"/>
                <a:cs typeface="+mn-cs"/>
              </a:rPr>
              <a:t>You must try to get the students to realize the benefits</a:t>
            </a:r>
            <a:r>
              <a:rPr lang="en-US" sz="1000" b="0" kern="1200" baseline="0" dirty="0" smtClean="0">
                <a:effectLst/>
                <a:latin typeface="Arial" charset="0"/>
                <a:ea typeface="+mn-ea"/>
                <a:cs typeface="+mn-cs"/>
              </a:rPr>
              <a:t> of using an automated deployment method in certain scenarios. The scenarios presented are to generate discussion, but feel free to present your own scenarios. </a:t>
            </a:r>
          </a:p>
          <a:p>
            <a:endParaRPr lang="en-US" sz="1000" b="0" kern="1200" baseline="0" dirty="0" smtClean="0">
              <a:effectLst/>
              <a:latin typeface="Arial" charset="0"/>
              <a:ea typeface="+mn-ea"/>
              <a:cs typeface="+mn-cs"/>
            </a:endParaRPr>
          </a:p>
          <a:p>
            <a:r>
              <a:rPr lang="en-US" sz="1000" b="0" kern="1200" baseline="0" dirty="0" smtClean="0">
                <a:effectLst/>
                <a:latin typeface="Arial" charset="0"/>
                <a:ea typeface="+mn-ea"/>
                <a:cs typeface="+mn-cs"/>
              </a:rPr>
              <a:t>Use the following questions to help students work through the concepts. </a:t>
            </a:r>
            <a:endParaRPr lang="en-US" sz="1000" b="1" kern="1200" dirty="0" smtClean="0">
              <a:effectLst/>
              <a:latin typeface="Arial" charset="0"/>
              <a:ea typeface="+mn-ea"/>
              <a:cs typeface="+mn-cs"/>
            </a:endParaRPr>
          </a:p>
          <a:p>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Why is it important to develop a deployment strategy?</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Answer: Students may have several responses, but the key points are:</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Minimize cost of deployment.</a:t>
            </a:r>
            <a:endParaRPr lang="en-GB" sz="1000" kern="1200" dirty="0" smtClean="0">
              <a:effectLst/>
              <a:latin typeface="Arial" charset="0"/>
              <a:ea typeface="+mn-ea"/>
              <a:cs typeface="+mn-cs"/>
            </a:endParaRPr>
          </a:p>
          <a:p>
            <a:pPr marL="171450" lvl="0" indent="-171450">
              <a:buFont typeface="Arial" pitchFamily="34" charset="0"/>
              <a:buChar char="•"/>
            </a:pPr>
            <a:r>
              <a:rPr lang="en-US" sz="1000" kern="1200" dirty="0" smtClean="0">
                <a:effectLst/>
                <a:latin typeface="Arial" charset="0"/>
                <a:ea typeface="+mn-ea"/>
                <a:cs typeface="+mn-cs"/>
              </a:rPr>
              <a:t>Minimize disruption to users.</a:t>
            </a:r>
            <a:endParaRPr lang="en-GB" sz="1000" kern="1200" dirty="0" smtClean="0">
              <a:effectLst/>
              <a:latin typeface="Arial" charset="0"/>
              <a:ea typeface="+mn-ea"/>
              <a:cs typeface="+mn-cs"/>
            </a:endParaRPr>
          </a:p>
          <a:p>
            <a:endParaRPr lang="en-US" sz="1000" kern="1200" dirty="0" smtClean="0">
              <a:effectLst/>
              <a:latin typeface="Arial" charset="0"/>
              <a:ea typeface="+mn-ea"/>
              <a:cs typeface="+mn-cs"/>
            </a:endParaRPr>
          </a:p>
          <a:p>
            <a:endParaRPr lang="en-US" sz="1000" b="1" kern="1200" dirty="0" smtClean="0">
              <a:effectLst/>
              <a:latin typeface="Arial" charset="0"/>
              <a:ea typeface="+mn-ea"/>
              <a:cs typeface="+mn-cs"/>
            </a:endParaRPr>
          </a:p>
          <a:p>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Question:</a:t>
            </a:r>
            <a:r>
              <a:rPr lang="en-US" sz="1000" kern="1200" dirty="0" smtClean="0">
                <a:effectLst/>
                <a:latin typeface="Arial" charset="0"/>
                <a:ea typeface="+mn-ea"/>
                <a:cs typeface="+mn-cs"/>
              </a:rPr>
              <a:t> In your organization, how do you propose to deploy Windows Server 2008 R2?</a:t>
            </a:r>
            <a:endParaRPr lang="en-GB" sz="1000" kern="1200" dirty="0" smtClean="0">
              <a:effectLst/>
              <a:latin typeface="Arial" charset="0"/>
              <a:ea typeface="+mn-ea"/>
              <a:cs typeface="+mn-cs"/>
            </a:endParaRPr>
          </a:p>
          <a:p>
            <a:r>
              <a:rPr lang="en-US" sz="1000" b="1" kern="1200" dirty="0" smtClean="0">
                <a:effectLst/>
                <a:latin typeface="Arial" charset="0"/>
                <a:ea typeface="+mn-ea"/>
                <a:cs typeface="+mn-cs"/>
              </a:rPr>
              <a:t>Answer: </a:t>
            </a:r>
            <a:r>
              <a:rPr lang="en-US" sz="1000" kern="1200" dirty="0" smtClean="0">
                <a:effectLst/>
                <a:latin typeface="Arial" charset="0"/>
                <a:ea typeface="+mn-ea"/>
                <a:cs typeface="+mn-cs"/>
              </a:rPr>
              <a:t>Answers</a:t>
            </a:r>
            <a:r>
              <a:rPr lang="en-US" sz="1000" kern="1200" dirty="0" smtClean="0">
                <a:effectLst/>
              </a:rPr>
              <a:t> will vary.</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4</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9822955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7F4AFB8B-2923-48C2-8E26-38B0F8026416}" type="slidenum">
              <a:rPr lang="en-US" b="0" smtClean="0"/>
              <a:pPr/>
              <a:t>40</a:t>
            </a:fld>
            <a:endParaRPr lang="en-US" b="0" smtClean="0"/>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xfrm>
            <a:off x="314325" y="2128838"/>
            <a:ext cx="6286500" cy="41751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b="1" dirty="0" smtClean="0"/>
              <a:t>Questions and Answers</a:t>
            </a:r>
          </a:p>
          <a:p>
            <a:pPr eaLnBrk="1" hangingPunct="1"/>
            <a:endParaRPr lang="en-US" dirty="0" smtClean="0"/>
          </a:p>
          <a:p>
            <a:pPr eaLnBrk="1" hangingPunct="1"/>
            <a:r>
              <a:rPr lang="en-US" b="1" dirty="0" smtClean="0"/>
              <a:t>Question</a:t>
            </a:r>
            <a:r>
              <a:rPr lang="en-US" dirty="0" smtClean="0"/>
              <a:t>: In the lab, the servers in the branch offices at Contoso ran Windows Server 2003. What difference would the fact that they were running Windows 2000 Server have made, if any?</a:t>
            </a:r>
          </a:p>
          <a:p>
            <a:pPr eaLnBrk="1" hangingPunct="1"/>
            <a:r>
              <a:rPr lang="en-US" b="1" dirty="0" smtClean="0"/>
              <a:t>Answer</a:t>
            </a:r>
            <a:r>
              <a:rPr lang="en-US" dirty="0" smtClean="0"/>
              <a:t>:</a:t>
            </a:r>
            <a:r>
              <a:rPr lang="en-US" baseline="0" dirty="0" smtClean="0"/>
              <a:t> In-place upgrades are not supported from Windows 2000 Server, so a migration strategy would need to have been developed.</a:t>
            </a:r>
          </a:p>
          <a:p>
            <a:pPr eaLnBrk="1" hangingPunct="1"/>
            <a:endParaRPr lang="en-US" baseline="0" dirty="0" smtClean="0"/>
          </a:p>
          <a:p>
            <a:pPr eaLnBrk="1" hangingPunct="1"/>
            <a:r>
              <a:rPr lang="en-US" baseline="0" dirty="0" smtClean="0"/>
              <a:t> </a:t>
            </a:r>
            <a:endParaRPr lang="en-US" dirty="0" smtClean="0"/>
          </a:p>
          <a:p>
            <a:pPr eaLnBrk="1" hangingPunct="1"/>
            <a:r>
              <a:rPr lang="en-US" b="1" dirty="0" smtClean="0"/>
              <a:t>Question</a:t>
            </a:r>
            <a:r>
              <a:rPr lang="en-US" dirty="0" smtClean="0"/>
              <a:t>: In the lab, the fact that some servers and clients are isolated from the Internet presented you with a specific issue. What was it?</a:t>
            </a:r>
          </a:p>
          <a:p>
            <a:pPr eaLnBrk="1" hangingPunct="1"/>
            <a:r>
              <a:rPr lang="en-US" b="1" dirty="0" smtClean="0"/>
              <a:t>Answer</a:t>
            </a:r>
            <a:r>
              <a:rPr lang="en-US" dirty="0" smtClean="0"/>
              <a:t>:</a:t>
            </a:r>
            <a:r>
              <a:rPr lang="en-US" baseline="0" dirty="0" smtClean="0"/>
              <a:t> </a:t>
            </a:r>
            <a:r>
              <a:rPr lang="en-US" sz="1000" kern="1200" dirty="0" smtClean="0">
                <a:solidFill>
                  <a:schemeClr val="tx1"/>
                </a:solidFill>
                <a:effectLst/>
                <a:latin typeface="Arial" charset="0"/>
                <a:ea typeface="+mn-ea"/>
                <a:cs typeface="+mn-cs"/>
              </a:rPr>
              <a:t>Activation from servers (and client workstations) that are isolated from the Internet must be performed manually with activation keys, or by using KMS or MAK</a:t>
            </a:r>
            <a:r>
              <a:rPr lang="en-US" baseline="0" dirty="0" smtClean="0"/>
              <a:t>.</a:t>
            </a:r>
          </a:p>
          <a:p>
            <a:pPr eaLnBrk="1" hangingPunct="1"/>
            <a:endParaRPr lang="en-US" dirty="0" smtClean="0"/>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 Planning Server Deployment and Upgrade</a:t>
            </a:r>
            <a:endParaRPr lang="en-US" dirty="0" smtClean="0"/>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D8EADA1-1D09-4233-9FF1-92E83209123B}" type="slidenum">
              <a:rPr lang="en-US" b="0" smtClean="0"/>
              <a:pPr/>
              <a:t>41</a:t>
            </a:fld>
            <a:endParaRPr lang="en-US" b="0" smtClean="0"/>
          </a:p>
        </p:txBody>
      </p:sp>
      <p:sp>
        <p:nvSpPr>
          <p:cNvPr id="79877" name="Rectangle 2"/>
          <p:cNvSpPr>
            <a:spLocks noGrp="1" noRot="1" noChangeAspect="1" noChangeArrowheads="1" noTextEdit="1"/>
          </p:cNvSpPr>
          <p:nvPr>
            <p:ph type="sldImg"/>
          </p:nvPr>
        </p:nvSpPr>
        <p:spPr>
          <a:xfrm>
            <a:off x="4416425" y="76200"/>
            <a:ext cx="2466975" cy="1849438"/>
          </a:xfrm>
          <a:ln/>
        </p:spPr>
      </p:sp>
      <p:sp>
        <p:nvSpPr>
          <p:cNvPr id="79878" name="Rectangle 3"/>
          <p:cNvSpPr>
            <a:spLocks noGrp="1" noChangeArrowheads="1"/>
          </p:cNvSpPr>
          <p:nvPr>
            <p:ph type="body" idx="1"/>
          </p:nvPr>
        </p:nvSpPr>
        <p:spPr>
          <a:xfrm>
            <a:off x="314325" y="1985963"/>
            <a:ext cx="6286500" cy="7167562"/>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b="1" dirty="0"/>
              <a:t>Review Questions </a:t>
            </a:r>
          </a:p>
          <a:p>
            <a:r>
              <a:rPr lang="en-US" dirty="0"/>
              <a:t> </a:t>
            </a:r>
          </a:p>
          <a:p>
            <a:pPr lvl="0"/>
            <a:r>
              <a:rPr lang="en-US" dirty="0"/>
              <a:t>From which version of Windows Server can you upgrade to Windows Server 2008 R2 Enterprise Server Core?</a:t>
            </a:r>
          </a:p>
          <a:p>
            <a:r>
              <a:rPr lang="en-US" b="1" dirty="0"/>
              <a:t>Answer:</a:t>
            </a:r>
            <a:r>
              <a:rPr lang="en-US" dirty="0"/>
              <a:t> Server Core installation of Windows Server 2008 Standard with or without SP2 or Server Core installation of Windows Server 2008 Enterprise with or without SP2.</a:t>
            </a:r>
          </a:p>
          <a:p>
            <a:pPr lvl="0"/>
            <a:r>
              <a:rPr lang="en-US" dirty="0"/>
              <a:t>Which command-line tool can be used on all editions of Windows Server 2008 R2, both Server Core and Full, to install additional server roles from the command line?</a:t>
            </a:r>
          </a:p>
          <a:p>
            <a:r>
              <a:rPr lang="en-US" b="1" dirty="0"/>
              <a:t>Answer:</a:t>
            </a:r>
            <a:r>
              <a:rPr lang="en-US" dirty="0"/>
              <a:t> Dism.exe.</a:t>
            </a:r>
          </a:p>
          <a:p>
            <a:pPr lvl="0"/>
            <a:r>
              <a:rPr lang="en-US" dirty="0"/>
              <a:t>Which volume activation method is best suited for network environments that have in excess of 30 computers?</a:t>
            </a:r>
          </a:p>
          <a:p>
            <a:r>
              <a:rPr lang="en-US" b="1" dirty="0"/>
              <a:t>Answer:</a:t>
            </a:r>
            <a:r>
              <a:rPr lang="en-US" dirty="0"/>
              <a:t> KMS.</a:t>
            </a:r>
          </a:p>
          <a:p>
            <a:pPr lvl="0"/>
            <a:r>
              <a:rPr lang="en-US" dirty="0"/>
              <a:t>Your organization has different server builds; none are identical. You have chosen to use customized images to aid deployment. Should you think about using thick or thin images?</a:t>
            </a:r>
          </a:p>
          <a:p>
            <a:r>
              <a:rPr lang="en-US" b="1" dirty="0"/>
              <a:t>Answer:</a:t>
            </a:r>
            <a:r>
              <a:rPr lang="en-US" dirty="0"/>
              <a:t> Thin would be most appropriate; use Group Policy and scripts to automate application deployment after the servers are deployed. Thick images contain too much customization for this scenario.</a:t>
            </a:r>
          </a:p>
          <a:p>
            <a:pPr lvl="0"/>
            <a:r>
              <a:rPr lang="en-US" dirty="0"/>
              <a:t>To automate high-touch, retail media deployments, what tools do you need?</a:t>
            </a:r>
          </a:p>
          <a:p>
            <a:r>
              <a:rPr lang="en-US" b="1" dirty="0"/>
              <a:t>Answer:</a:t>
            </a:r>
            <a:r>
              <a:rPr lang="en-US" dirty="0"/>
              <a:t> Retail media, Windows AIK, and removable media.</a:t>
            </a:r>
          </a:p>
          <a:p>
            <a:pPr lvl="0"/>
            <a:r>
              <a:rPr lang="en-US" dirty="0"/>
              <a:t>How is Windows AIK useful with Windows Deployment Services deployments?</a:t>
            </a:r>
          </a:p>
          <a:p>
            <a:r>
              <a:rPr lang="en-US" b="1" dirty="0"/>
              <a:t>Answer:</a:t>
            </a:r>
            <a:r>
              <a:rPr lang="en-US" dirty="0"/>
              <a:t> Windows AIK provides tools such as ImageX.exe, Sysprep.exe, and Windows SIM that enable you to manage images for use by Windows Deployment Services. For example, you can use Windows SIM to create and configure answer files to automate Windows Deployment Services deployments; you can use </a:t>
            </a:r>
            <a:r>
              <a:rPr lang="en-US" dirty="0" err="1"/>
              <a:t>Sysprep</a:t>
            </a:r>
            <a:r>
              <a:rPr lang="en-US" dirty="0"/>
              <a:t> to generalize a capture image for Windows Deployment Services; additionally, Windows AIK provides a number of Windows PE images and management tools.</a:t>
            </a:r>
          </a:p>
          <a:p>
            <a:pPr lvl="0"/>
            <a:r>
              <a:rPr lang="en-US" dirty="0"/>
              <a:t>Your organization wants to implement a lite-touch deployment strategy. Besides using MDT 2010, what tools would be useful in helping you to perform lite-touch deployments?</a:t>
            </a:r>
          </a:p>
          <a:p>
            <a:r>
              <a:rPr lang="en-US" b="1" dirty="0"/>
              <a:t>Answer: </a:t>
            </a:r>
            <a:endParaRPr lang="en-US" dirty="0"/>
          </a:p>
          <a:p>
            <a:pPr lvl="0"/>
            <a:r>
              <a:rPr lang="en-US" dirty="0"/>
              <a:t>MAP Toolkit</a:t>
            </a:r>
          </a:p>
          <a:p>
            <a:pPr lvl="0"/>
            <a:r>
              <a:rPr lang="en-US" dirty="0"/>
              <a:t>ACT Toolkit</a:t>
            </a:r>
          </a:p>
          <a:p>
            <a:pPr lvl="0"/>
            <a:r>
              <a:rPr lang="en-US" dirty="0"/>
              <a:t>Volume-licensed media</a:t>
            </a:r>
          </a:p>
          <a:p>
            <a:pPr lvl="0"/>
            <a:r>
              <a:rPr lang="en-US" dirty="0"/>
              <a:t>Microsoft Deployment Toolkit</a:t>
            </a:r>
          </a:p>
          <a:p>
            <a:pPr lvl="0"/>
            <a:r>
              <a:rPr lang="en-US" dirty="0"/>
              <a:t>Windows AIK</a:t>
            </a:r>
          </a:p>
          <a:p>
            <a:pPr lvl="0"/>
            <a:r>
              <a:rPr lang="en-US" dirty="0"/>
              <a:t>Installation media or Windows Deployment Services to start the client computers during deployment</a:t>
            </a:r>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GB" dirty="0" smtClean="0"/>
              <a:t>Module 1: Planning Server Deployment and Upgrade</a:t>
            </a:r>
            <a:endParaRPr lang="en-US" dirty="0" smtClean="0"/>
          </a:p>
          <a:p>
            <a:pPr>
              <a:defRPr/>
            </a:pP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GB" b="1" dirty="0" smtClean="0"/>
              <a:t>Key message: </a:t>
            </a:r>
            <a:r>
              <a:rPr lang="en-GB" dirty="0" smtClean="0"/>
              <a:t>Describe the various editions of Windows Server 2008 </a:t>
            </a:r>
            <a:r>
              <a:rPr lang="ga-IE" dirty="0" smtClean="0"/>
              <a:t>and Windows Server 2008 </a:t>
            </a:r>
            <a:r>
              <a:rPr lang="en-GB" dirty="0" smtClean="0"/>
              <a:t>R2. </a:t>
            </a:r>
          </a:p>
          <a:p>
            <a:endParaRPr lang="en-GB" dirty="0" smtClean="0"/>
          </a:p>
          <a:p>
            <a:r>
              <a:rPr lang="en-GB" dirty="0" smtClean="0"/>
              <a:t>Discuss</a:t>
            </a:r>
            <a:r>
              <a:rPr lang="en-GB" baseline="0" dirty="0" smtClean="0"/>
              <a:t> each edition and then ask the students which edition(s) they currently implement within their organizations.</a:t>
            </a:r>
          </a:p>
          <a:p>
            <a:endParaRPr lang="en-GB" baseline="0" dirty="0" smtClean="0"/>
          </a:p>
          <a:p>
            <a:r>
              <a:rPr lang="en-GB" baseline="0" dirty="0" smtClean="0"/>
              <a:t>If relevant, discuss the various Windows Server 2008 editions. </a:t>
            </a:r>
          </a:p>
          <a:p>
            <a:endParaRPr lang="en-GB" baseline="0" dirty="0" smtClean="0"/>
          </a:p>
          <a:p>
            <a:endParaRPr lang="en-GB" baseline="0" dirty="0" smtClean="0"/>
          </a:p>
          <a:p>
            <a:r>
              <a:rPr lang="en-US" sz="1000" kern="1200" dirty="0" smtClean="0">
                <a:effectLst/>
                <a:latin typeface="Arial" charset="0"/>
                <a:ea typeface="+mn-ea"/>
                <a:cs typeface="+mn-cs"/>
              </a:rPr>
              <a:t>Visit the following links for more information regarding Windows Server 2008 R2 features and prerequisites.</a:t>
            </a:r>
            <a:endParaRPr lang="en-GB" sz="1000" kern="1200" dirty="0" smtClean="0">
              <a:effectLst/>
              <a:latin typeface="Arial" charset="0"/>
              <a:ea typeface="+mn-ea"/>
              <a:cs typeface="+mn-cs"/>
            </a:endParaRPr>
          </a:p>
          <a:p>
            <a:pPr lvl="0"/>
            <a:r>
              <a:rPr lang="en-US" sz="1000" kern="1200" dirty="0" smtClean="0">
                <a:effectLst/>
                <a:latin typeface="Arial" charset="0"/>
                <a:ea typeface="+mn-ea"/>
                <a:cs typeface="+mn-cs"/>
              </a:rPr>
              <a:t>New and Updated Features in Windows Server 2008 R2</a:t>
            </a:r>
            <a:br>
              <a:rPr lang="en-US" sz="1000" kern="1200" dirty="0" smtClean="0">
                <a:effectLst/>
                <a:latin typeface="Arial" charset="0"/>
                <a:ea typeface="+mn-ea"/>
                <a:cs typeface="+mn-cs"/>
              </a:rPr>
            </a:br>
            <a:r>
              <a:rPr lang="en-US" sz="1000" u="none" strike="noStrike" kern="1200" dirty="0" smtClean="0">
                <a:effectLst/>
                <a:latin typeface="Arial" charset="0"/>
                <a:ea typeface="+mn-ea"/>
                <a:cs typeface="+mn-cs"/>
              </a:rPr>
              <a:t>http://go.microsoft.com/fwlink/?LinkID=199656</a:t>
            </a:r>
            <a:endParaRPr lang="en-GB" sz="1000" kern="1200" dirty="0" smtClean="0">
              <a:effectLst/>
              <a:latin typeface="Arial" charset="0"/>
              <a:ea typeface="+mn-ea"/>
              <a:cs typeface="+mn-cs"/>
            </a:endParaRPr>
          </a:p>
          <a:p>
            <a:pPr lvl="0"/>
            <a:r>
              <a:rPr lang="en-US" sz="1000" kern="1200" dirty="0" smtClean="0">
                <a:effectLst/>
                <a:latin typeface="Arial" charset="0"/>
                <a:ea typeface="+mn-ea"/>
                <a:cs typeface="+mn-cs"/>
              </a:rPr>
              <a:t>Edition Comparison by Technical Specification</a:t>
            </a:r>
            <a:r>
              <a:rPr lang="en-US" sz="1000" u="none" strike="noStrike" kern="1200" dirty="0" smtClean="0">
                <a:effectLst/>
                <a:latin typeface="Arial" charset="0"/>
                <a:ea typeface="+mn-ea"/>
                <a:cs typeface="+mn-cs"/>
                <a:hlinkClick r:id="rId3"/>
              </a:rPr>
              <a:t> </a:t>
            </a:r>
            <a:br>
              <a:rPr lang="en-US" sz="1000" u="none" strike="noStrike" kern="1200" dirty="0" smtClean="0">
                <a:effectLst/>
                <a:latin typeface="Arial" charset="0"/>
                <a:ea typeface="+mn-ea"/>
                <a:cs typeface="+mn-cs"/>
                <a:hlinkClick r:id="rId3"/>
              </a:rPr>
            </a:br>
            <a:r>
              <a:rPr lang="en-US" sz="1000" u="none" strike="noStrike" kern="1200" dirty="0" smtClean="0">
                <a:effectLst/>
                <a:latin typeface="Arial" charset="0"/>
                <a:ea typeface="+mn-ea"/>
                <a:cs typeface="+mn-cs"/>
              </a:rPr>
              <a:t>http://go.microsoft.com/fwlink/?LinkID=199657</a:t>
            </a:r>
            <a:endParaRPr lang="en-GB" sz="1000" kern="1200" dirty="0" smtClean="0">
              <a:effectLst/>
              <a:latin typeface="Arial" charset="0"/>
              <a:ea typeface="+mn-ea"/>
              <a:cs typeface="+mn-cs"/>
            </a:endParaRPr>
          </a:p>
          <a:p>
            <a:pPr lvl="0"/>
            <a:r>
              <a:rPr lang="en-US" sz="1000" kern="1200" dirty="0" smtClean="0">
                <a:effectLst/>
                <a:latin typeface="Arial" charset="0"/>
                <a:ea typeface="+mn-ea"/>
                <a:cs typeface="+mn-cs"/>
              </a:rPr>
              <a:t>Edition Comparison by Server Roles</a:t>
            </a:r>
            <a:br>
              <a:rPr lang="en-US" sz="1000" kern="1200" dirty="0" smtClean="0">
                <a:effectLst/>
                <a:latin typeface="Arial" charset="0"/>
                <a:ea typeface="+mn-ea"/>
                <a:cs typeface="+mn-cs"/>
              </a:rPr>
            </a:br>
            <a:r>
              <a:rPr lang="en-US" sz="1000" u="none" strike="noStrike" kern="1200" dirty="0" smtClean="0">
                <a:effectLst/>
                <a:latin typeface="Arial" charset="0"/>
                <a:ea typeface="+mn-ea"/>
                <a:cs typeface="+mn-cs"/>
              </a:rPr>
              <a:t>http://go.microsoft.com/fwlink/?LinkID=199658</a:t>
            </a:r>
            <a:endParaRPr lang="en-GB" sz="1000" kern="1200" dirty="0" smtClean="0">
              <a:effectLst/>
              <a:latin typeface="Arial" charset="0"/>
              <a:ea typeface="+mn-ea"/>
              <a:cs typeface="+mn-cs"/>
            </a:endParaRPr>
          </a:p>
          <a:p>
            <a:r>
              <a:rPr lang="en-US" sz="1000" kern="1200" dirty="0" smtClean="0">
                <a:effectLst/>
                <a:latin typeface="Arial" charset="0"/>
                <a:ea typeface="+mn-ea"/>
                <a:cs typeface="+mn-cs"/>
              </a:rPr>
              <a:t> </a:t>
            </a:r>
            <a:endParaRPr lang="en-GB" sz="1000" kern="1200" dirty="0" smtClean="0">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5</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707023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Introduce the Server Core installation option, identifying the benefits listed on the slide.</a:t>
            </a:r>
          </a:p>
          <a:p>
            <a:r>
              <a:rPr lang="en-GB" dirty="0" smtClean="0"/>
              <a:t>Also, introduce to students the concept of attack surface area, as it pertains to server security. Explain that by reducing features and functionality, a Server Core installation also reduces attack surface area and the likelihood of an attacker exploiting a security vulnerability.</a:t>
            </a:r>
          </a:p>
          <a:p>
            <a:endParaRPr lang="en-GB" dirty="0" smtClean="0"/>
          </a:p>
          <a:p>
            <a:r>
              <a:rPr lang="en-US" b="1" dirty="0" smtClean="0"/>
              <a:t>Question:</a:t>
            </a:r>
            <a:r>
              <a:rPr lang="en-US" dirty="0" smtClean="0"/>
              <a:t> In what situations might a Server Core installation be used instead of a full installation of Windows Server 2008 R2?</a:t>
            </a:r>
          </a:p>
          <a:p>
            <a:r>
              <a:rPr lang="en-US" b="1" dirty="0" smtClean="0"/>
              <a:t>Answer:</a:t>
            </a:r>
            <a:r>
              <a:rPr lang="en-US" dirty="0" smtClean="0"/>
              <a:t> Answers will vary, but situations like remote branches, and single role servers or locations where the physical security of the server may be compromised are ideal for Server Core installations. </a:t>
            </a:r>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6</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4277199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 message:</a:t>
            </a:r>
            <a:r>
              <a:rPr lang="en-GB" dirty="0" smtClean="0"/>
              <a:t> Only specific in-place upgrade scenarios are supported.</a:t>
            </a:r>
          </a:p>
          <a:p>
            <a:endParaRPr lang="en-GB" dirty="0" smtClean="0"/>
          </a:p>
          <a:p>
            <a:r>
              <a:rPr lang="en-GB" dirty="0" smtClean="0"/>
              <a:t>Ask your students whether they would prefer to perform in-place upgrades instead of side-by-side transitions. Emphasize that there are limited rollback options with in-place upgrades. </a:t>
            </a:r>
          </a:p>
          <a:p>
            <a:endParaRPr lang="en-GB" dirty="0" smtClean="0"/>
          </a:p>
          <a:p>
            <a:r>
              <a:rPr lang="en-GB" dirty="0" smtClean="0"/>
              <a:t>Also ensure students understand that the upgrade process is different than earlier Windows versions.</a:t>
            </a:r>
          </a:p>
          <a:p>
            <a:endParaRPr lang="en-GB" dirty="0" smtClean="0"/>
          </a:p>
          <a:p>
            <a:pPr>
              <a:buFontTx/>
              <a:buChar char="•"/>
            </a:pPr>
            <a:r>
              <a:rPr lang="en-GB" dirty="0" smtClean="0"/>
              <a:t>When you perform an in-place upgrade to Windows Server 2008 R2, the new operating system is installed in parallel to the existing operating system. </a:t>
            </a:r>
          </a:p>
          <a:p>
            <a:pPr>
              <a:buFontTx/>
              <a:buChar char="•"/>
            </a:pPr>
            <a:r>
              <a:rPr lang="en-GB" dirty="0" smtClean="0"/>
              <a:t>After the upgrade to Windows Server 2008 R2 is complete, it is not possible to roll back to the original operating system. </a:t>
            </a:r>
          </a:p>
          <a:p>
            <a:pPr>
              <a:buFontTx/>
              <a:buChar char="•"/>
            </a:pPr>
            <a:r>
              <a:rPr lang="en-GB" dirty="0" smtClean="0"/>
              <a:t>However, if an error occurs during the upgrade, the operating system can be rolled back.</a:t>
            </a:r>
          </a:p>
          <a:p>
            <a:endParaRPr lang="ga-IE" dirty="0" smtClean="0"/>
          </a:p>
          <a:p>
            <a:r>
              <a:rPr lang="en-US" b="1" dirty="0" smtClean="0"/>
              <a:t>Additional Reading</a:t>
            </a:r>
            <a:endParaRPr lang="ga-IE" b="1" dirty="0" smtClean="0"/>
          </a:p>
          <a:p>
            <a:r>
              <a:rPr lang="en-US" dirty="0" smtClean="0"/>
              <a:t>Upgrading Windows Server 2008 R2 without media</a:t>
            </a:r>
          </a:p>
          <a:p>
            <a:r>
              <a:rPr lang="en-US" dirty="0" smtClean="0"/>
              <a:t>http://go.microsoft.com/fwlink/?LinkId=195576</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7</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724319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Discuss the benefits and drawbacks of each way of obtaining a server license. Retail is seldom used because it is most expensive. OEM ties the license to a specific physical server. Some type of volume license is used in most cases.</a:t>
            </a:r>
          </a:p>
          <a:p>
            <a:endParaRPr lang="en-GB" dirty="0" smtClean="0"/>
          </a:p>
          <a:p>
            <a:r>
              <a:rPr lang="en-GB" dirty="0" smtClean="0"/>
              <a:t>Many students who are technically proficient are not knowledgeable about licensing. Be sure that they understand when Windows Server 2008 R2 CALs are required. In addition to the points listed on the slide, discuss the situations in which a CAL is not required.</a:t>
            </a:r>
          </a:p>
          <a:p>
            <a:endParaRPr lang="en-GB" dirty="0" smtClean="0"/>
          </a:p>
          <a:p>
            <a:r>
              <a:rPr lang="en-GB" dirty="0" smtClean="0"/>
              <a:t>To help students understand when to use each type of CAL, be sure to give an example of when each is best used. For example, a small office with two file servers and a print server will want per-seat licensing, because a single CAL allows access to all three servers.</a:t>
            </a:r>
          </a:p>
          <a:p>
            <a:endParaRPr lang="en-GB" dirty="0" smtClean="0"/>
          </a:p>
          <a:p>
            <a:endParaRPr lang="en-GB" dirty="0" smtClean="0"/>
          </a:p>
          <a:p>
            <a:r>
              <a:rPr lang="en-US" b="1" dirty="0" smtClean="0"/>
              <a:t>Questions for students:</a:t>
            </a:r>
            <a:endParaRPr lang="en-US" dirty="0" smtClean="0"/>
          </a:p>
          <a:p>
            <a:r>
              <a:rPr lang="en-US" dirty="0" smtClean="0"/>
              <a:t>What type of licensing does your organization use?</a:t>
            </a:r>
          </a:p>
          <a:p>
            <a:r>
              <a:rPr lang="en-US" dirty="0" smtClean="0"/>
              <a:t>How does your organization track license usage?</a:t>
            </a:r>
          </a:p>
          <a:p>
            <a:endParaRPr lang="en-GB" dirty="0" smtClean="0"/>
          </a:p>
          <a:p>
            <a:r>
              <a:rPr lang="en-GB" b="1" dirty="0" smtClean="0"/>
              <a:t>Note</a:t>
            </a:r>
            <a:r>
              <a:rPr lang="en-GB" dirty="0" smtClean="0"/>
              <a:t>: If you require additional information</a:t>
            </a:r>
            <a:r>
              <a:rPr lang="en-GB" baseline="0" dirty="0" smtClean="0"/>
              <a:t> to help prepare this topic for your class presentation, visit the Microsoft TechNet website: </a:t>
            </a:r>
            <a:r>
              <a:rPr lang="en-GB" dirty="0"/>
              <a:t>http://go.microsoft.com/fwlink/?LinkID=224540</a:t>
            </a: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8</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6517887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GB" dirty="0" smtClean="0"/>
              <a:t>Begin this topic with a brief overview of what activation is. This may lead to students going off topic and complaining about activation being an annoyance. Explain to students that activation is just a fact of life and is typically a minor inconvenience. Mention that unlicensed systems continue to function, so if you make a mistake and do not activate a system, users will not lose data and will still be able to work.</a:t>
            </a:r>
          </a:p>
          <a:p>
            <a:endParaRPr lang="en-GB"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9</a:t>
            </a:fld>
            <a:endParaRPr lang="en-US"/>
          </a:p>
        </p:txBody>
      </p:sp>
      <p:sp>
        <p:nvSpPr>
          <p:cNvPr id="5" name="Header Placeholder 4"/>
          <p:cNvSpPr>
            <a:spLocks noGrp="1"/>
          </p:cNvSpPr>
          <p:nvPr>
            <p:ph type="hdr" sz="quarter" idx="11"/>
          </p:nvPr>
        </p:nvSpPr>
        <p:spPr/>
        <p:txBody>
          <a:bodyPr/>
          <a:lstStyle/>
          <a:p>
            <a:r>
              <a:rPr lang="en-US" smtClean="0"/>
              <a:t>Module 1: Planning Server Deployment and Upgrade</a:t>
            </a:r>
          </a:p>
          <a:p>
            <a:endParaRPr lang="en-US" smtClean="0"/>
          </a:p>
          <a:p>
            <a:pPr>
              <a:defRPr/>
            </a:pPr>
            <a:endParaRPr lang="en-US" dirty="0"/>
          </a:p>
        </p:txBody>
      </p:sp>
      <p:sp>
        <p:nvSpPr>
          <p:cNvPr id="6" name="Date Placeholder 5"/>
          <p:cNvSpPr>
            <a:spLocks noGrp="1"/>
          </p:cNvSpPr>
          <p:nvPr>
            <p:ph type="dt" idx="12"/>
          </p:nvPr>
        </p:nvSpPr>
        <p:spPr/>
        <p:txBody>
          <a:bodyPr/>
          <a:lstStyle/>
          <a:p>
            <a:pPr>
              <a:defRPr/>
            </a:pPr>
            <a:r>
              <a:rPr lang="en-US" dirty="0" smtClean="0"/>
              <a:t>Course 6433A</a:t>
            </a:r>
            <a:endParaRPr lang="en-US" dirty="0"/>
          </a:p>
        </p:txBody>
      </p:sp>
    </p:spTree>
    <p:extLst>
      <p:ext uri="{BB962C8B-B14F-4D97-AF65-F5344CB8AC3E}">
        <p14:creationId xmlns:p14="http://schemas.microsoft.com/office/powerpoint/2010/main" xmlns="" val="35809373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ckgrd_3.jpg"/>
          <p:cNvPicPr>
            <a:picLocks noChangeAspect="1"/>
          </p:cNvPicPr>
          <p:nvPr/>
        </p:nvPicPr>
        <p:blipFill>
          <a:blip r:embed="rId2" cstate="print"/>
          <a:srcRect/>
          <a:stretch>
            <a:fillRect/>
          </a:stretch>
        </p:blipFill>
        <p:spPr bwMode="auto">
          <a:xfrm>
            <a:off x="-182563" y="0"/>
            <a:ext cx="9326563" cy="6858000"/>
          </a:xfrm>
          <a:prstGeom prst="rect">
            <a:avLst/>
          </a:prstGeom>
          <a:noFill/>
          <a:ln w="9525">
            <a:noFill/>
            <a:miter lim="800000"/>
            <a:headEnd/>
            <a:tailEnd/>
          </a:ln>
        </p:spPr>
      </p:pic>
      <p:sp>
        <p:nvSpPr>
          <p:cNvPr id="726019" name="Rectangle 3"/>
          <p:cNvSpPr>
            <a:spLocks noGrp="1" noChangeArrowheads="1"/>
          </p:cNvSpPr>
          <p:nvPr>
            <p:ph type="ctrTitle" sz="quarter"/>
          </p:nvPr>
        </p:nvSpPr>
        <p:spPr>
          <a:xfrm>
            <a:off x="0" y="804863"/>
            <a:ext cx="7527925" cy="2073275"/>
          </a:xfrm>
          <a:ln algn="ctr"/>
        </p:spPr>
        <p:txBody>
          <a:bodyPr tIns="0" rIns="0" bIns="0">
            <a:spAutoFit/>
          </a:bodyPr>
          <a:lstStyle>
            <a:lvl1pPr algn="r">
              <a:spcBef>
                <a:spcPct val="60000"/>
              </a:spcBef>
              <a:buClr>
                <a:schemeClr val="hlink"/>
              </a:buClr>
              <a:buSzPct val="90000"/>
              <a:buFontTx/>
              <a:buNone/>
              <a:defRPr sz="8000">
                <a:latin typeface="Segoe Light" pitchFamily="34" charset="0"/>
              </a:defRPr>
            </a:lvl1pPr>
          </a:lstStyle>
          <a:p>
            <a:r>
              <a:rPr lang="en-US" smtClean="0"/>
              <a:t>Click to edit Master title style</a:t>
            </a:r>
            <a:endParaRPr lang="en-US"/>
          </a:p>
        </p:txBody>
      </p:sp>
      <p:sp>
        <p:nvSpPr>
          <p:cNvPr id="726020" name="Rectangle 4"/>
          <p:cNvSpPr>
            <a:spLocks noGrp="1" noChangeArrowheads="1"/>
          </p:cNvSpPr>
          <p:nvPr>
            <p:ph type="subTitle" sz="quarter" idx="1"/>
          </p:nvPr>
        </p:nvSpPr>
        <p:spPr>
          <a:xfrm>
            <a:off x="3448050" y="2720975"/>
            <a:ext cx="4152900" cy="1030288"/>
          </a:xfrm>
        </p:spPr>
        <p:txBody>
          <a:bodyPr lIns="91440" tIns="45720" rIns="91440" bIns="45720"/>
          <a:lstStyle>
            <a:lvl1pPr marL="0" indent="0" algn="r">
              <a:lnSpc>
                <a:spcPct val="95000"/>
              </a:lnSpc>
              <a:spcBef>
                <a:spcPct val="60000"/>
              </a:spcBef>
              <a:buFontTx/>
              <a:buNone/>
              <a:defRPr sz="2600">
                <a:latin typeface="Segoe Semibold" pitchFamily="34" charset="0"/>
              </a:defRPr>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ckgrd_2.jpg"/>
          <p:cNvPicPr>
            <a:picLocks noChangeAspect="1"/>
          </p:cNvPicPr>
          <p:nvPr/>
        </p:nvPicPr>
        <p:blipFill>
          <a:blip r:embed="rId13" cstate="print"/>
          <a:srcRect/>
          <a:stretch>
            <a:fillRect/>
          </a:stretch>
        </p:blipFill>
        <p:spPr bwMode="auto">
          <a:xfrm>
            <a:off x="0" y="6529388"/>
            <a:ext cx="9144000" cy="328612"/>
          </a:xfrm>
          <a:prstGeom prst="rect">
            <a:avLst/>
          </a:prstGeom>
          <a:noFill/>
          <a:ln w="9525">
            <a:noFill/>
            <a:miter lim="800000"/>
            <a:headEnd/>
            <a:tailEnd/>
          </a:ln>
        </p:spPr>
      </p:pic>
      <p:pic>
        <p:nvPicPr>
          <p:cNvPr id="1027" name="Picture 6" descr="bckgrd_1.jpg"/>
          <p:cNvPicPr>
            <a:picLocks noChangeAspect="1"/>
          </p:cNvPicPr>
          <p:nvPr/>
        </p:nvPicPr>
        <p:blipFill>
          <a:blip r:embed="rId14" cstate="print"/>
          <a:srcRect/>
          <a:stretch>
            <a:fillRect/>
          </a:stretch>
        </p:blipFill>
        <p:spPr bwMode="auto">
          <a:xfrm>
            <a:off x="0" y="0"/>
            <a:ext cx="9144000" cy="701675"/>
          </a:xfrm>
          <a:prstGeom prst="rect">
            <a:avLst/>
          </a:prstGeom>
          <a:noFill/>
          <a:ln w="9525">
            <a:noFill/>
            <a:miter lim="800000"/>
            <a:headEnd/>
            <a:tailEnd/>
          </a:ln>
        </p:spPr>
      </p:pic>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p>
            <a:pPr lvl="0"/>
            <a:r>
              <a:rPr lang="en-US" smtClean="0"/>
              <a:t>Slide Title</a:t>
            </a:r>
          </a:p>
        </p:txBody>
      </p:sp>
      <p:sp>
        <p:nvSpPr>
          <p:cNvPr id="1030" name="Rectangle 5"/>
          <p:cNvSpPr>
            <a:spLocks noGrp="1" noChangeArrowheads="1"/>
          </p:cNvSpPr>
          <p:nvPr>
            <p:ph type="body" idx="1"/>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79"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iming>
    <p:tnLst>
      <p:par>
        <p:cTn id="1" dur="indefinite" restart="never" nodeType="tmRoot"/>
      </p:par>
    </p:tnLst>
  </p:timing>
  <p:txStyles>
    <p:title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2"/>
          <p:cNvSpPr>
            <a:spLocks noGrp="1"/>
          </p:cNvSpPr>
          <p:nvPr>
            <p:ph type="subTitle" sz="quarter" idx="1"/>
          </p:nvPr>
        </p:nvSpPr>
        <p:spPr/>
        <p:txBody>
          <a:bodyPr/>
          <a:lstStyle/>
          <a:p>
            <a:r>
              <a:rPr lang="en-US" dirty="0" smtClean="0"/>
              <a:t>Module 1</a:t>
            </a:r>
          </a:p>
          <a:p>
            <a:r>
              <a:rPr lang="en-US" dirty="0" smtClean="0"/>
              <a:t>Planning Server Deployment and Upgrade</a:t>
            </a:r>
          </a:p>
        </p:txBody>
      </p:sp>
    </p:spTree>
    <p:extLst>
      <p:ext uri="{BB962C8B-B14F-4D97-AF65-F5344CB8AC3E}">
        <p14:creationId xmlns:p14="http://schemas.microsoft.com/office/powerpoint/2010/main" xmlns="" val="13689277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Microsoft Assessment Planning (MAP) Toolkit</a:t>
            </a:r>
            <a:endParaRPr lang="en-GB" dirty="0"/>
          </a:p>
        </p:txBody>
      </p:sp>
      <p:sp>
        <p:nvSpPr>
          <p:cNvPr id="4" name="Rounded Rectangle 844803"/>
          <p:cNvSpPr>
            <a:spLocks noChangeArrowheads="1"/>
          </p:cNvSpPr>
          <p:nvPr/>
        </p:nvSpPr>
        <p:spPr bwMode="auto">
          <a:xfrm>
            <a:off x="484188" y="2036763"/>
            <a:ext cx="8199437" cy="1736725"/>
          </a:xfrm>
          <a:prstGeom prst="roundRect">
            <a:avLst>
              <a:gd name="adj" fmla="val 4167"/>
            </a:avLst>
          </a:prstGeom>
          <a:solidFill>
            <a:srgbClr val="DEE7F1"/>
          </a:solidFill>
          <a:ln w="9525" algn="ctr">
            <a:solidFill>
              <a:srgbClr val="333333"/>
            </a:solidFill>
            <a:round/>
            <a:headEnd/>
            <a:tailEnd/>
          </a:ln>
        </p:spPr>
        <p:txBody>
          <a:bodyPr/>
          <a:lstStyle/>
          <a:p>
            <a:pPr>
              <a:buClr>
                <a:srgbClr val="8DACD0"/>
              </a:buClr>
              <a:buSzPct val="70000"/>
              <a:buFont typeface="Wingdings" pitchFamily="2" charset="2"/>
              <a:buNone/>
            </a:pPr>
            <a:r>
              <a:rPr lang="en-US" b="1">
                <a:cs typeface="Arial" pitchFamily="34" charset="0"/>
              </a:rPr>
              <a:t>Provides:</a:t>
            </a:r>
            <a:endParaRPr lang="en-CA" b="1">
              <a:cs typeface="Arial" pitchFamily="34" charset="0"/>
            </a:endParaRPr>
          </a:p>
        </p:txBody>
      </p:sp>
      <p:sp>
        <p:nvSpPr>
          <p:cNvPr id="5" name="Rounded Rectangle 844804"/>
          <p:cNvSpPr>
            <a:spLocks noChangeArrowheads="1"/>
          </p:cNvSpPr>
          <p:nvPr/>
        </p:nvSpPr>
        <p:spPr bwMode="auto">
          <a:xfrm>
            <a:off x="720725" y="2409825"/>
            <a:ext cx="7724775" cy="1135063"/>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buFontTx/>
              <a:buChar char="•"/>
            </a:pPr>
            <a:r>
              <a:rPr lang="en-US" b="1">
                <a:ea typeface="MS PGothic" pitchFamily="34" charset="-128"/>
                <a:cs typeface="Arial" pitchFamily="34" charset="0"/>
              </a:rPr>
              <a:t>Hardware inventory</a:t>
            </a:r>
          </a:p>
          <a:p>
            <a:pPr marL="228600" indent="-228600">
              <a:buFontTx/>
              <a:buChar char="•"/>
            </a:pPr>
            <a:r>
              <a:rPr lang="en-US" b="1">
                <a:ea typeface="MS PGothic" pitchFamily="34" charset="-128"/>
                <a:cs typeface="Arial" pitchFamily="34" charset="0"/>
              </a:rPr>
              <a:t>Compatibility analysis</a:t>
            </a:r>
          </a:p>
          <a:p>
            <a:pPr marL="228600" indent="-228600">
              <a:buFontTx/>
              <a:buChar char="•"/>
            </a:pPr>
            <a:r>
              <a:rPr lang="en-US" b="1">
                <a:ea typeface="MS PGothic" pitchFamily="34" charset="-128"/>
                <a:cs typeface="Arial" pitchFamily="34" charset="0"/>
              </a:rPr>
              <a:t>Readiness reporting</a:t>
            </a:r>
          </a:p>
        </p:txBody>
      </p:sp>
      <p:sp>
        <p:nvSpPr>
          <p:cNvPr id="6" name="Rounded Rectangle 844804"/>
          <p:cNvSpPr>
            <a:spLocks noChangeArrowheads="1"/>
          </p:cNvSpPr>
          <p:nvPr/>
        </p:nvSpPr>
        <p:spPr bwMode="auto">
          <a:xfrm>
            <a:off x="477838" y="1174750"/>
            <a:ext cx="8210550" cy="704850"/>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defRPr/>
            </a:pPr>
            <a:r>
              <a:rPr lang="en-US" dirty="0"/>
              <a:t>MAP requires no agents on the server and workstation computers that it assesses</a:t>
            </a:r>
            <a:endParaRPr lang="en-US" b="1" dirty="0">
              <a:cs typeface="Arial" pitchFamily="34" charset="0"/>
            </a:endParaRPr>
          </a:p>
        </p:txBody>
      </p:sp>
      <p:sp>
        <p:nvSpPr>
          <p:cNvPr id="7" name="Rounded Rectangle 844804"/>
          <p:cNvSpPr>
            <a:spLocks noChangeArrowheads="1"/>
          </p:cNvSpPr>
          <p:nvPr/>
        </p:nvSpPr>
        <p:spPr bwMode="auto">
          <a:xfrm>
            <a:off x="477838" y="3956050"/>
            <a:ext cx="8210550" cy="704850"/>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eaLnBrk="1" hangingPunct="1">
              <a:spcBef>
                <a:spcPct val="0"/>
              </a:spcBef>
              <a:buClrTx/>
              <a:defRPr/>
            </a:pPr>
            <a:r>
              <a:rPr lang="en-US" b="1" dirty="0">
                <a:cs typeface="Arial" pitchFamily="34" charset="0"/>
              </a:rPr>
              <a:t>Supports a wide range inventory of operating systems</a:t>
            </a:r>
          </a:p>
        </p:txBody>
      </p:sp>
    </p:spTree>
    <p:extLst>
      <p:ext uri="{BB962C8B-B14F-4D97-AF65-F5344CB8AC3E}">
        <p14:creationId xmlns:p14="http://schemas.microsoft.com/office/powerpoint/2010/main" xmlns="" val="30315251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2: Virtualization Considerations</a:t>
            </a:r>
          </a:p>
        </p:txBody>
      </p:sp>
      <p:sp>
        <p:nvSpPr>
          <p:cNvPr id="6147" name="Rectangle 3"/>
          <p:cNvSpPr>
            <a:spLocks noGrp="1" noChangeArrowheads="1"/>
          </p:cNvSpPr>
          <p:nvPr>
            <p:ph type="body" idx="1"/>
          </p:nvPr>
        </p:nvSpPr>
        <p:spPr/>
        <p:txBody>
          <a:bodyPr/>
          <a:lstStyle/>
          <a:p>
            <a:r>
              <a:rPr lang="en-GB" dirty="0"/>
              <a:t>Considerations for Virtual Deployment</a:t>
            </a:r>
          </a:p>
          <a:p>
            <a:r>
              <a:rPr lang="en-GB" dirty="0" smtClean="0"/>
              <a:t>What Virtual Licenses Are Included?</a:t>
            </a:r>
          </a:p>
          <a:p>
            <a:r>
              <a:rPr lang="en-GB" dirty="0" smtClean="0"/>
              <a:t>Planning for Hyper-V Hosts</a:t>
            </a:r>
          </a:p>
          <a:p>
            <a:r>
              <a:rPr lang="en-GB" dirty="0" smtClean="0"/>
              <a:t>Guidelines for Designing Virtual Machines</a:t>
            </a:r>
          </a:p>
          <a:p>
            <a:r>
              <a:rPr lang="en-US" dirty="0"/>
              <a:t>Designing Virtual Machines for </a:t>
            </a:r>
            <a:r>
              <a:rPr lang="en-US" dirty="0" smtClean="0"/>
              <a:t>Applications</a:t>
            </a:r>
            <a:endParaRPr lang="en-GB" dirty="0"/>
          </a:p>
          <a:p>
            <a:r>
              <a:rPr lang="en-GB" dirty="0" smtClean="0"/>
              <a:t>Discussion: Choosing Between Virtual and Physical Deployments</a:t>
            </a:r>
            <a:endParaRPr lang="en-GB" dirty="0"/>
          </a:p>
          <a:p>
            <a:endParaRPr lang="en-US" dirty="0" smtClean="0"/>
          </a:p>
          <a:p>
            <a:pPr eaLnBrk="1" hangingPunct="1"/>
            <a:endParaRPr lang="en-GB" dirty="0" smtClean="0"/>
          </a:p>
        </p:txBody>
      </p:sp>
    </p:spTree>
    <p:extLst>
      <p:ext uri="{BB962C8B-B14F-4D97-AF65-F5344CB8AC3E}">
        <p14:creationId xmlns:p14="http://schemas.microsoft.com/office/powerpoint/2010/main" xmlns="" val="28727113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Considerations for Virtual </a:t>
            </a:r>
            <a:r>
              <a:rPr lang="en-GB" dirty="0"/>
              <a:t>Deployment</a:t>
            </a:r>
          </a:p>
        </p:txBody>
      </p:sp>
      <p:sp>
        <p:nvSpPr>
          <p:cNvPr id="3" name="AutoShape 3"/>
          <p:cNvSpPr>
            <a:spLocks noChangeArrowheads="1"/>
          </p:cNvSpPr>
          <p:nvPr/>
        </p:nvSpPr>
        <p:spPr bwMode="auto">
          <a:xfrm>
            <a:off x="401638" y="1419225"/>
            <a:ext cx="8383587" cy="2390775"/>
          </a:xfrm>
          <a:prstGeom prst="roundRect">
            <a:avLst>
              <a:gd name="adj" fmla="val 4167"/>
            </a:avLst>
          </a:prstGeom>
          <a:solidFill>
            <a:srgbClr val="DEE7F1"/>
          </a:solidFill>
          <a:ln w="9525" algn="ctr">
            <a:solidFill>
              <a:srgbClr val="333333"/>
            </a:solidFill>
            <a:round/>
            <a:headEnd/>
            <a:tailEnd/>
          </a:ln>
        </p:spPr>
        <p:txBody>
          <a:bodyPr/>
          <a:lstStyle/>
          <a:p>
            <a:pPr eaLnBrk="0" hangingPunct="0"/>
            <a:r>
              <a:rPr lang="en-US" dirty="0"/>
              <a:t>When </a:t>
            </a:r>
            <a:r>
              <a:rPr lang="en-US" dirty="0" smtClean="0"/>
              <a:t>planning to </a:t>
            </a:r>
            <a:r>
              <a:rPr lang="en-US" dirty="0"/>
              <a:t>virtualize, consider: </a:t>
            </a:r>
          </a:p>
        </p:txBody>
      </p:sp>
      <p:sp>
        <p:nvSpPr>
          <p:cNvPr id="4" name="Rounded Rectangle 844806"/>
          <p:cNvSpPr>
            <a:spLocks noChangeArrowheads="1"/>
          </p:cNvSpPr>
          <p:nvPr/>
        </p:nvSpPr>
        <p:spPr bwMode="auto">
          <a:xfrm>
            <a:off x="646113" y="1868488"/>
            <a:ext cx="7896225" cy="1819275"/>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228600" indent="-228600" eaLnBrk="0" hangingPunct="0">
              <a:lnSpc>
                <a:spcPct val="90000"/>
              </a:lnSpc>
              <a:spcBef>
                <a:spcPct val="40000"/>
              </a:spcBef>
              <a:buClr>
                <a:schemeClr val="hlink"/>
              </a:buClr>
              <a:buFontTx/>
              <a:buChar char="•"/>
            </a:pPr>
            <a:r>
              <a:rPr lang="en-US" altLang="ja-JP">
                <a:ea typeface="MS PGothic" pitchFamily="34" charset="-128"/>
              </a:rPr>
              <a:t>Hardware requirements</a:t>
            </a:r>
          </a:p>
          <a:p>
            <a:pPr marL="228600" indent="-228600" eaLnBrk="0" hangingPunct="0">
              <a:lnSpc>
                <a:spcPct val="90000"/>
              </a:lnSpc>
              <a:spcBef>
                <a:spcPct val="40000"/>
              </a:spcBef>
              <a:buClr>
                <a:schemeClr val="hlink"/>
              </a:buClr>
              <a:buFontTx/>
              <a:buChar char="•"/>
            </a:pPr>
            <a:r>
              <a:rPr lang="en-US" altLang="ja-JP">
                <a:ea typeface="MS PGothic" pitchFamily="34" charset="-128"/>
              </a:rPr>
              <a:t>Compatibility</a:t>
            </a:r>
          </a:p>
          <a:p>
            <a:pPr marL="228600" indent="-228600" eaLnBrk="0" hangingPunct="0">
              <a:lnSpc>
                <a:spcPct val="90000"/>
              </a:lnSpc>
              <a:spcBef>
                <a:spcPct val="40000"/>
              </a:spcBef>
              <a:buClr>
                <a:schemeClr val="hlink"/>
              </a:buClr>
              <a:buFontTx/>
              <a:buChar char="•"/>
            </a:pPr>
            <a:r>
              <a:rPr lang="en-US" altLang="ja-JP">
                <a:ea typeface="MS PGothic" pitchFamily="34" charset="-128"/>
              </a:rPr>
              <a:t>Supportability</a:t>
            </a:r>
          </a:p>
          <a:p>
            <a:pPr marL="228600" indent="-228600" eaLnBrk="0" hangingPunct="0">
              <a:lnSpc>
                <a:spcPct val="90000"/>
              </a:lnSpc>
              <a:spcBef>
                <a:spcPct val="40000"/>
              </a:spcBef>
              <a:buClr>
                <a:schemeClr val="hlink"/>
              </a:buClr>
              <a:buFontTx/>
              <a:buChar char="•"/>
            </a:pPr>
            <a:r>
              <a:rPr lang="en-US" altLang="ja-JP">
                <a:ea typeface="MS PGothic" pitchFamily="34" charset="-128"/>
              </a:rPr>
              <a:t>Licensing</a:t>
            </a:r>
          </a:p>
          <a:p>
            <a:pPr marL="228600" indent="-228600" eaLnBrk="0" hangingPunct="0">
              <a:lnSpc>
                <a:spcPct val="90000"/>
              </a:lnSpc>
              <a:spcBef>
                <a:spcPct val="40000"/>
              </a:spcBef>
              <a:buClr>
                <a:schemeClr val="hlink"/>
              </a:buClr>
              <a:buFontTx/>
              <a:buChar char="•"/>
            </a:pPr>
            <a:r>
              <a:rPr lang="en-US" altLang="ja-JP">
                <a:ea typeface="MS PGothic" pitchFamily="34" charset="-128"/>
              </a:rPr>
              <a:t>Availability requirements</a:t>
            </a:r>
          </a:p>
        </p:txBody>
      </p:sp>
    </p:spTree>
    <p:extLst>
      <p:ext uri="{BB962C8B-B14F-4D97-AF65-F5344CB8AC3E}">
        <p14:creationId xmlns:p14="http://schemas.microsoft.com/office/powerpoint/2010/main" xmlns="" val="27447623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Virtual Licenses Are </a:t>
            </a:r>
            <a:r>
              <a:rPr lang="en-GB" dirty="0" smtClean="0"/>
              <a:t>Included?</a:t>
            </a:r>
            <a:endParaRPr lang="en-GB" dirty="0"/>
          </a:p>
        </p:txBody>
      </p:sp>
      <p:graphicFrame>
        <p:nvGraphicFramePr>
          <p:cNvPr id="5" name="Table 4"/>
          <p:cNvGraphicFramePr>
            <a:graphicFrameLocks noGrp="1"/>
          </p:cNvGraphicFramePr>
          <p:nvPr>
            <p:extLst>
              <p:ext uri="{D42A27DB-BD31-4B8C-83A1-F6EECF244321}">
                <p14:modId xmlns:p14="http://schemas.microsoft.com/office/powerpoint/2010/main" xmlns="" val="570667367"/>
              </p:ext>
            </p:extLst>
          </p:nvPr>
        </p:nvGraphicFramePr>
        <p:xfrm>
          <a:off x="1535113" y="2201762"/>
          <a:ext cx="6096000" cy="1754288"/>
        </p:xfrm>
        <a:graphic>
          <a:graphicData uri="http://schemas.openxmlformats.org/drawingml/2006/table">
            <a:tbl>
              <a:tblPr/>
              <a:tblGrid>
                <a:gridCol w="3048000"/>
                <a:gridCol w="3048000"/>
              </a:tblGrid>
              <a:tr h="6399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1" i="0" u="none" strike="noStrike" cap="none" normalizeH="0" baseline="0" dirty="0" smtClean="0">
                          <a:ln>
                            <a:noFill/>
                          </a:ln>
                          <a:solidFill>
                            <a:srgbClr val="FFFFFF"/>
                          </a:solidFill>
                          <a:effectLst/>
                          <a:latin typeface="Verdana" pitchFamily="34" charset="0"/>
                        </a:rPr>
                        <a:t>Edition</a:t>
                      </a:r>
                    </a:p>
                  </a:txBody>
                  <a:tcPr marT="45712" marB="4571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7F9BB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1" i="0" u="none" strike="noStrike" cap="none" normalizeH="0" baseline="0" smtClean="0">
                          <a:ln>
                            <a:noFill/>
                          </a:ln>
                          <a:solidFill>
                            <a:srgbClr val="FFFFFF"/>
                          </a:solidFill>
                          <a:effectLst/>
                          <a:latin typeface="Verdana" pitchFamily="34" charset="0"/>
                        </a:rPr>
                        <a:t>Virtual Image Licenses</a:t>
                      </a:r>
                    </a:p>
                  </a:txBody>
                  <a:tcPr marT="45712" marB="4571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7F9BBC"/>
                    </a:solidFill>
                  </a:tcPr>
                </a:tc>
              </a:tr>
              <a:tr h="3714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dirty="0" smtClean="0">
                          <a:ln>
                            <a:noFill/>
                          </a:ln>
                          <a:solidFill>
                            <a:srgbClr val="000000"/>
                          </a:solidFill>
                          <a:effectLst/>
                          <a:latin typeface="Verdana" pitchFamily="34" charset="0"/>
                        </a:rPr>
                        <a:t>Standard</a:t>
                      </a:r>
                    </a:p>
                  </a:txBody>
                  <a:tcPr marT="45712" marB="4571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8DE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rgbClr val="000000"/>
                          </a:solidFill>
                          <a:effectLst/>
                          <a:latin typeface="Verdana" pitchFamily="34" charset="0"/>
                        </a:rPr>
                        <a:t>1</a:t>
                      </a:r>
                    </a:p>
                  </a:txBody>
                  <a:tcPr marT="45712" marB="4571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8DEE7"/>
                    </a:solidFill>
                  </a:tcPr>
                </a:tc>
              </a:tr>
              <a:tr h="3714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rgbClr val="000000"/>
                          </a:solidFill>
                          <a:effectLst/>
                          <a:latin typeface="Verdana" pitchFamily="34" charset="0"/>
                        </a:rPr>
                        <a:t>Enterprise</a:t>
                      </a:r>
                    </a:p>
                  </a:txBody>
                  <a:tcPr marT="45712" marB="4571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F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rgbClr val="000000"/>
                          </a:solidFill>
                          <a:effectLst/>
                          <a:latin typeface="Verdana" pitchFamily="34" charset="0"/>
                        </a:rPr>
                        <a:t>4</a:t>
                      </a:r>
                    </a:p>
                  </a:txBody>
                  <a:tcPr marT="45712" marB="4571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FF4"/>
                    </a:solidFill>
                  </a:tcPr>
                </a:tc>
              </a:tr>
              <a:tr h="3714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dirty="0" smtClean="0">
                          <a:ln>
                            <a:noFill/>
                          </a:ln>
                          <a:solidFill>
                            <a:srgbClr val="000000"/>
                          </a:solidFill>
                          <a:effectLst/>
                          <a:latin typeface="Verdana" pitchFamily="34" charset="0"/>
                        </a:rPr>
                        <a:t>Datacenter</a:t>
                      </a:r>
                    </a:p>
                  </a:txBody>
                  <a:tcPr marT="45712" marB="4571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8DE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dirty="0" smtClean="0">
                          <a:ln>
                            <a:noFill/>
                          </a:ln>
                          <a:solidFill>
                            <a:srgbClr val="000000"/>
                          </a:solidFill>
                          <a:effectLst/>
                          <a:latin typeface="Verdana" pitchFamily="34" charset="0"/>
                        </a:rPr>
                        <a:t>Unlimited</a:t>
                      </a:r>
                    </a:p>
                  </a:txBody>
                  <a:tcPr marT="45712" marB="4571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8DEE7"/>
                    </a:solidFill>
                  </a:tcPr>
                </a:tc>
              </a:tr>
            </a:tbl>
          </a:graphicData>
        </a:graphic>
      </p:graphicFrame>
      <p:sp>
        <p:nvSpPr>
          <p:cNvPr id="8" name="Rounded Rectangle 844804"/>
          <p:cNvSpPr>
            <a:spLocks noChangeArrowheads="1"/>
          </p:cNvSpPr>
          <p:nvPr/>
        </p:nvSpPr>
        <p:spPr bwMode="auto">
          <a:xfrm>
            <a:off x="477838" y="1174750"/>
            <a:ext cx="8210550" cy="704850"/>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defRPr/>
            </a:pPr>
            <a:r>
              <a:rPr lang="en-US" dirty="0"/>
              <a:t>When you purchase a single-server license Windows Server </a:t>
            </a:r>
            <a:r>
              <a:rPr lang="en-US" dirty="0" smtClean="0"/>
              <a:t>2008, </a:t>
            </a:r>
            <a:r>
              <a:rPr lang="en-US" dirty="0"/>
              <a:t>your license includes virtual image use </a:t>
            </a:r>
            <a:r>
              <a:rPr lang="en-US" dirty="0" smtClean="0"/>
              <a:t>rights:</a:t>
            </a:r>
            <a:endParaRPr lang="en-US" b="1" dirty="0">
              <a:cs typeface="Arial" pitchFamily="34" charset="0"/>
            </a:endParaRPr>
          </a:p>
        </p:txBody>
      </p:sp>
      <p:sp>
        <p:nvSpPr>
          <p:cNvPr id="9" name="Rounded Rectangle 844804"/>
          <p:cNvSpPr>
            <a:spLocks noChangeArrowheads="1"/>
          </p:cNvSpPr>
          <p:nvPr/>
        </p:nvSpPr>
        <p:spPr bwMode="auto">
          <a:xfrm>
            <a:off x="477838" y="4308475"/>
            <a:ext cx="8210550" cy="1275202"/>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defRPr/>
            </a:pPr>
            <a:r>
              <a:rPr lang="en-US" dirty="0"/>
              <a:t>If you are hosting a virtual machine on a Hyper-V host running Windows Server </a:t>
            </a:r>
            <a:r>
              <a:rPr lang="en-US" dirty="0" smtClean="0"/>
              <a:t>2008, </a:t>
            </a:r>
            <a:r>
              <a:rPr lang="en-US" dirty="0"/>
              <a:t>any user accessing the virtual machine must have a Windows Server </a:t>
            </a:r>
            <a:r>
              <a:rPr lang="en-US"/>
              <a:t>2008 </a:t>
            </a:r>
            <a:r>
              <a:rPr lang="en-US" smtClean="0"/>
              <a:t>CAL</a:t>
            </a:r>
            <a:endParaRPr lang="en-US" b="1" dirty="0">
              <a:cs typeface="Arial" pitchFamily="34" charset="0"/>
            </a:endParaRPr>
          </a:p>
        </p:txBody>
      </p:sp>
    </p:spTree>
    <p:extLst>
      <p:ext uri="{BB962C8B-B14F-4D97-AF65-F5344CB8AC3E}">
        <p14:creationId xmlns:p14="http://schemas.microsoft.com/office/powerpoint/2010/main" xmlns="" val="41764252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Planning for Hyper-V Hosts</a:t>
            </a:r>
            <a:endParaRPr lang="en-GB" dirty="0"/>
          </a:p>
        </p:txBody>
      </p:sp>
      <p:sp>
        <p:nvSpPr>
          <p:cNvPr id="4" name="Rounded Rectangle 3"/>
          <p:cNvSpPr>
            <a:spLocks noChangeArrowheads="1"/>
          </p:cNvSpPr>
          <p:nvPr/>
        </p:nvSpPr>
        <p:spPr bwMode="auto">
          <a:xfrm>
            <a:off x="874713" y="1214438"/>
            <a:ext cx="7394575" cy="4429125"/>
          </a:xfrm>
          <a:prstGeom prst="roundRect">
            <a:avLst>
              <a:gd name="adj" fmla="val 4167"/>
            </a:avLst>
          </a:prstGeom>
          <a:solidFill>
            <a:srgbClr val="DEE7F1"/>
          </a:solidFill>
          <a:ln w="9525" algn="ctr">
            <a:solidFill>
              <a:srgbClr val="333333"/>
            </a:solidFill>
            <a:round/>
            <a:headEnd/>
            <a:tailEnd/>
          </a:ln>
        </p:spPr>
        <p:txBody>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eaLnBrk="0" hangingPunct="0">
              <a:lnSpc>
                <a:spcPct val="90000"/>
              </a:lnSpc>
              <a:spcBef>
                <a:spcPct val="40000"/>
              </a:spcBef>
              <a:buClr>
                <a:srgbClr val="8DACD0"/>
              </a:buClr>
              <a:buSzPct val="70000"/>
              <a:buFont typeface="Wingdings" pitchFamily="2" charset="2"/>
              <a:buNone/>
            </a:pPr>
            <a:r>
              <a:rPr lang="en-CA" sz="1600"/>
              <a:t>When planning Hyper-V hosts:</a:t>
            </a:r>
          </a:p>
        </p:txBody>
      </p:sp>
      <p:sp>
        <p:nvSpPr>
          <p:cNvPr id="5" name="Rounded Rectangle 4"/>
          <p:cNvSpPr>
            <a:spLocks noChangeArrowheads="1"/>
          </p:cNvSpPr>
          <p:nvPr/>
        </p:nvSpPr>
        <p:spPr bwMode="auto">
          <a:xfrm>
            <a:off x="1125538" y="1628776"/>
            <a:ext cx="6846888" cy="447675"/>
          </a:xfrm>
          <a:prstGeom prst="roundRect">
            <a:avLst>
              <a:gd name="adj" fmla="val 4167"/>
            </a:avLst>
          </a:prstGeom>
          <a:solidFill>
            <a:srgbClr val="F2E7CE"/>
          </a:solidFill>
          <a:ln w="9525" algn="ctr">
            <a:solidFill>
              <a:srgbClr val="333333"/>
            </a:solidFill>
            <a:round/>
            <a:headEnd/>
            <a:tailEnd/>
          </a:ln>
        </p:spPr>
        <p:txBody>
          <a:bodyPr wrap="none" anchor="ct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169863" indent="-169863" eaLnBrk="0" hangingPunct="0">
              <a:lnSpc>
                <a:spcPct val="90000"/>
              </a:lnSpc>
              <a:spcBef>
                <a:spcPct val="40000"/>
              </a:spcBef>
              <a:buClr>
                <a:srgbClr val="006699"/>
              </a:buClr>
              <a:buFontTx/>
              <a:buChar char="•"/>
            </a:pPr>
            <a:r>
              <a:rPr lang="en-US" sz="1600"/>
              <a:t>Simplify and standardize the host platform</a:t>
            </a:r>
          </a:p>
        </p:txBody>
      </p:sp>
      <p:sp>
        <p:nvSpPr>
          <p:cNvPr id="6" name="Rounded Rectangle 5"/>
          <p:cNvSpPr>
            <a:spLocks noChangeArrowheads="1"/>
          </p:cNvSpPr>
          <p:nvPr/>
        </p:nvSpPr>
        <p:spPr bwMode="auto">
          <a:xfrm>
            <a:off x="1125538" y="2212976"/>
            <a:ext cx="6846888" cy="474662"/>
          </a:xfrm>
          <a:prstGeom prst="roundRect">
            <a:avLst>
              <a:gd name="adj" fmla="val 4167"/>
            </a:avLst>
          </a:prstGeom>
          <a:solidFill>
            <a:srgbClr val="F2E7CE"/>
          </a:solidFill>
          <a:ln w="9525" algn="ctr">
            <a:solidFill>
              <a:srgbClr val="333333"/>
            </a:solidFill>
            <a:round/>
            <a:headEnd/>
            <a:tailEnd/>
          </a:ln>
        </p:spPr>
        <p:txBody>
          <a:bodyPr wrap="none" anchor="ct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169863" indent="-169863" eaLnBrk="0" hangingPunct="0">
              <a:lnSpc>
                <a:spcPct val="90000"/>
              </a:lnSpc>
              <a:spcBef>
                <a:spcPct val="40000"/>
              </a:spcBef>
              <a:buClr>
                <a:srgbClr val="006699"/>
              </a:buClr>
              <a:buFontTx/>
              <a:buChar char="•"/>
            </a:pPr>
            <a:r>
              <a:rPr lang="en-US" sz="1600"/>
              <a:t>Consider using the Server Core installation option</a:t>
            </a:r>
          </a:p>
        </p:txBody>
      </p:sp>
      <p:sp>
        <p:nvSpPr>
          <p:cNvPr id="7" name="Rounded Rectangle 6"/>
          <p:cNvSpPr>
            <a:spLocks noChangeArrowheads="1"/>
          </p:cNvSpPr>
          <p:nvPr/>
        </p:nvSpPr>
        <p:spPr bwMode="auto">
          <a:xfrm>
            <a:off x="1096963" y="2827338"/>
            <a:ext cx="6897688" cy="2560638"/>
          </a:xfrm>
          <a:prstGeom prst="roundRect">
            <a:avLst>
              <a:gd name="adj" fmla="val 4167"/>
            </a:avLst>
          </a:prstGeom>
          <a:solidFill>
            <a:srgbClr val="F2E7CE"/>
          </a:solidFill>
          <a:ln w="9525" algn="ctr">
            <a:solidFill>
              <a:srgbClr val="333333"/>
            </a:solidFill>
            <a:round/>
            <a:headEnd/>
            <a:tailEnd/>
          </a:ln>
        </p:spPr>
        <p:txBody>
          <a:bodyPr anchor="ct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169863" indent="-169863" eaLnBrk="0" hangingPunct="0">
              <a:lnSpc>
                <a:spcPct val="90000"/>
              </a:lnSpc>
              <a:spcBef>
                <a:spcPct val="40000"/>
              </a:spcBef>
              <a:buClr>
                <a:srgbClr val="006699"/>
              </a:buClr>
              <a:buFontTx/>
              <a:buChar char="•"/>
            </a:pPr>
            <a:r>
              <a:rPr lang="en-US" sz="1600"/>
              <a:t>Automate and standardize administration of the virtual server environment by:</a:t>
            </a:r>
          </a:p>
          <a:p>
            <a:pPr marL="742950" lvl="1" indent="-285750" eaLnBrk="0" hangingPunct="0">
              <a:lnSpc>
                <a:spcPct val="90000"/>
              </a:lnSpc>
              <a:spcBef>
                <a:spcPct val="40000"/>
              </a:spcBef>
              <a:buClr>
                <a:srgbClr val="006699"/>
              </a:buClr>
              <a:buFontTx/>
              <a:buChar char="•"/>
            </a:pPr>
            <a:r>
              <a:rPr lang="en-US" sz="1600"/>
              <a:t>Standardizing the host and virtual server configuration</a:t>
            </a:r>
          </a:p>
          <a:p>
            <a:pPr marL="742950" lvl="1" indent="-285750" eaLnBrk="0" hangingPunct="0">
              <a:lnSpc>
                <a:spcPct val="90000"/>
              </a:lnSpc>
              <a:spcBef>
                <a:spcPct val="40000"/>
              </a:spcBef>
              <a:buClr>
                <a:srgbClr val="006699"/>
              </a:buClr>
              <a:buFontTx/>
              <a:buChar char="•"/>
            </a:pPr>
            <a:r>
              <a:rPr lang="en-US" sz="1600"/>
              <a:t>Implementing remote management solutions at the host server level</a:t>
            </a:r>
          </a:p>
          <a:p>
            <a:pPr marL="742950" lvl="1" indent="-285750" eaLnBrk="0" hangingPunct="0">
              <a:lnSpc>
                <a:spcPct val="90000"/>
              </a:lnSpc>
              <a:spcBef>
                <a:spcPct val="40000"/>
              </a:spcBef>
              <a:buClr>
                <a:srgbClr val="006699"/>
              </a:buClr>
              <a:buFontTx/>
              <a:buChar char="•"/>
            </a:pPr>
            <a:r>
              <a:rPr lang="en-US" sz="1600"/>
              <a:t>Implementing VMM</a:t>
            </a:r>
          </a:p>
        </p:txBody>
      </p:sp>
    </p:spTree>
    <p:extLst>
      <p:ext uri="{BB962C8B-B14F-4D97-AF65-F5344CB8AC3E}">
        <p14:creationId xmlns:p14="http://schemas.microsoft.com/office/powerpoint/2010/main" xmlns="" val="23455374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Guidelines for Designing Virtual Machines</a:t>
            </a:r>
            <a:endParaRPr lang="en-GB" dirty="0"/>
          </a:p>
        </p:txBody>
      </p:sp>
      <p:sp>
        <p:nvSpPr>
          <p:cNvPr id="4" name="Rounded Rectangle 3"/>
          <p:cNvSpPr>
            <a:spLocks noChangeArrowheads="1"/>
          </p:cNvSpPr>
          <p:nvPr/>
        </p:nvSpPr>
        <p:spPr bwMode="auto">
          <a:xfrm>
            <a:off x="874713" y="1042988"/>
            <a:ext cx="7394575" cy="4772025"/>
          </a:xfrm>
          <a:prstGeom prst="roundRect">
            <a:avLst>
              <a:gd name="adj" fmla="val 4167"/>
            </a:avLst>
          </a:prstGeom>
          <a:solidFill>
            <a:srgbClr val="DEE7F1"/>
          </a:solidFill>
          <a:ln w="9525" algn="ctr">
            <a:solidFill>
              <a:srgbClr val="333333"/>
            </a:solidFill>
            <a:round/>
            <a:headEnd/>
            <a:tailEnd/>
          </a:ln>
        </p:spPr>
        <p:txBody>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eaLnBrk="0" hangingPunct="0">
              <a:lnSpc>
                <a:spcPct val="90000"/>
              </a:lnSpc>
              <a:spcBef>
                <a:spcPct val="40000"/>
              </a:spcBef>
              <a:buClr>
                <a:srgbClr val="8DACD0"/>
              </a:buClr>
              <a:buSzPct val="70000"/>
              <a:buFont typeface="Wingdings" pitchFamily="2" charset="2"/>
              <a:buNone/>
            </a:pPr>
            <a:r>
              <a:rPr lang="en-CA" sz="1600"/>
              <a:t>Guidelines:</a:t>
            </a:r>
          </a:p>
          <a:p>
            <a:pPr eaLnBrk="0" hangingPunct="0">
              <a:lnSpc>
                <a:spcPct val="90000"/>
              </a:lnSpc>
              <a:spcBef>
                <a:spcPct val="40000"/>
              </a:spcBef>
              <a:buClr>
                <a:srgbClr val="8DACD0"/>
              </a:buClr>
              <a:buSzPct val="70000"/>
              <a:buFont typeface="Wingdings" pitchFamily="2" charset="2"/>
              <a:buNone/>
            </a:pPr>
            <a:endParaRPr lang="en-CA" sz="1600"/>
          </a:p>
          <a:p>
            <a:pPr eaLnBrk="0" hangingPunct="0">
              <a:lnSpc>
                <a:spcPct val="90000"/>
              </a:lnSpc>
              <a:spcBef>
                <a:spcPct val="40000"/>
              </a:spcBef>
              <a:buClr>
                <a:srgbClr val="8DACD0"/>
              </a:buClr>
              <a:buSzPct val="70000"/>
              <a:buFont typeface="Wingdings" pitchFamily="2" charset="2"/>
              <a:buNone/>
            </a:pPr>
            <a:endParaRPr lang="en-CA" sz="1600"/>
          </a:p>
          <a:p>
            <a:pPr eaLnBrk="0" hangingPunct="0">
              <a:lnSpc>
                <a:spcPct val="90000"/>
              </a:lnSpc>
              <a:spcBef>
                <a:spcPct val="40000"/>
              </a:spcBef>
              <a:buClr>
                <a:srgbClr val="8DACD0"/>
              </a:buClr>
              <a:buSzPct val="70000"/>
              <a:buFont typeface="Wingdings" pitchFamily="2" charset="2"/>
              <a:buNone/>
            </a:pPr>
            <a:endParaRPr lang="en-CA" sz="1600"/>
          </a:p>
          <a:p>
            <a:pPr eaLnBrk="0" hangingPunct="0">
              <a:lnSpc>
                <a:spcPct val="90000"/>
              </a:lnSpc>
              <a:spcBef>
                <a:spcPct val="40000"/>
              </a:spcBef>
              <a:buClr>
                <a:srgbClr val="8DACD0"/>
              </a:buClr>
              <a:buSzPct val="70000"/>
              <a:buFont typeface="Wingdings" pitchFamily="2" charset="2"/>
              <a:buNone/>
            </a:pPr>
            <a:endParaRPr lang="en-CA" sz="1600"/>
          </a:p>
          <a:p>
            <a:pPr eaLnBrk="0" hangingPunct="0">
              <a:lnSpc>
                <a:spcPct val="90000"/>
              </a:lnSpc>
              <a:spcBef>
                <a:spcPct val="40000"/>
              </a:spcBef>
              <a:buClr>
                <a:srgbClr val="8DACD0"/>
              </a:buClr>
              <a:buSzPct val="70000"/>
              <a:buFont typeface="Wingdings" pitchFamily="2" charset="2"/>
              <a:buNone/>
            </a:pPr>
            <a:endParaRPr lang="en-CA" sz="1600"/>
          </a:p>
          <a:p>
            <a:pPr eaLnBrk="0" hangingPunct="0">
              <a:lnSpc>
                <a:spcPct val="90000"/>
              </a:lnSpc>
              <a:spcBef>
                <a:spcPct val="40000"/>
              </a:spcBef>
              <a:buClr>
                <a:srgbClr val="8DACD0"/>
              </a:buClr>
              <a:buSzPct val="70000"/>
              <a:buFont typeface="Wingdings" pitchFamily="2" charset="2"/>
              <a:buNone/>
            </a:pPr>
            <a:endParaRPr lang="en-CA" sz="1600"/>
          </a:p>
          <a:p>
            <a:pPr eaLnBrk="0" hangingPunct="0">
              <a:lnSpc>
                <a:spcPct val="90000"/>
              </a:lnSpc>
              <a:spcBef>
                <a:spcPct val="40000"/>
              </a:spcBef>
              <a:buClr>
                <a:srgbClr val="8DACD0"/>
              </a:buClr>
              <a:buSzPct val="70000"/>
              <a:buFont typeface="Wingdings" pitchFamily="2" charset="2"/>
              <a:buNone/>
            </a:pPr>
            <a:endParaRPr lang="en-CA" sz="1600"/>
          </a:p>
        </p:txBody>
      </p:sp>
      <p:sp>
        <p:nvSpPr>
          <p:cNvPr id="5" name="Rounded Rectangle 4"/>
          <p:cNvSpPr>
            <a:spLocks noChangeArrowheads="1"/>
          </p:cNvSpPr>
          <p:nvPr/>
        </p:nvSpPr>
        <p:spPr bwMode="auto">
          <a:xfrm>
            <a:off x="1125538" y="1500188"/>
            <a:ext cx="6846888" cy="447675"/>
          </a:xfrm>
          <a:prstGeom prst="roundRect">
            <a:avLst>
              <a:gd name="adj" fmla="val 4167"/>
            </a:avLst>
          </a:prstGeom>
          <a:solidFill>
            <a:srgbClr val="F2E7CE"/>
          </a:solidFill>
          <a:ln w="9525" algn="ctr">
            <a:solidFill>
              <a:srgbClr val="333333"/>
            </a:solidFill>
            <a:round/>
            <a:headEnd/>
            <a:tailEnd/>
          </a:ln>
        </p:spPr>
        <p:txBody>
          <a:bodyPr anchor="ct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169863" indent="-169863" eaLnBrk="0" hangingPunct="0">
              <a:lnSpc>
                <a:spcPct val="90000"/>
              </a:lnSpc>
              <a:spcBef>
                <a:spcPct val="40000"/>
              </a:spcBef>
              <a:buClr>
                <a:srgbClr val="006699"/>
              </a:buClr>
              <a:buFontTx/>
              <a:buChar char="•"/>
            </a:pPr>
            <a:r>
              <a:rPr lang="en-US" sz="1600"/>
              <a:t>Standardize the virtual machine configuration</a:t>
            </a:r>
          </a:p>
        </p:txBody>
      </p:sp>
      <p:sp>
        <p:nvSpPr>
          <p:cNvPr id="6" name="Rounded Rectangle 5"/>
          <p:cNvSpPr>
            <a:spLocks noChangeArrowheads="1"/>
          </p:cNvSpPr>
          <p:nvPr/>
        </p:nvSpPr>
        <p:spPr bwMode="auto">
          <a:xfrm>
            <a:off x="1119188" y="2065338"/>
            <a:ext cx="6881813" cy="1884362"/>
          </a:xfrm>
          <a:prstGeom prst="roundRect">
            <a:avLst>
              <a:gd name="adj" fmla="val 4167"/>
            </a:avLst>
          </a:prstGeom>
          <a:solidFill>
            <a:srgbClr val="F2E7CE"/>
          </a:solidFill>
          <a:ln w="9525" algn="ctr">
            <a:solidFill>
              <a:srgbClr val="333333"/>
            </a:solidFill>
            <a:round/>
            <a:headEnd/>
            <a:tailEnd/>
          </a:ln>
        </p:spPr>
        <p:txBody>
          <a:bodyPr anchor="ct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169863" indent="-169863" eaLnBrk="0" hangingPunct="0">
              <a:lnSpc>
                <a:spcPct val="90000"/>
              </a:lnSpc>
              <a:spcBef>
                <a:spcPct val="40000"/>
              </a:spcBef>
              <a:buClr>
                <a:srgbClr val="006699"/>
              </a:buClr>
              <a:buFontTx/>
              <a:buChar char="•"/>
            </a:pPr>
            <a:r>
              <a:rPr lang="en-US" sz="1600"/>
              <a:t>Plan virtual machines for specific server roles by:</a:t>
            </a:r>
          </a:p>
          <a:p>
            <a:pPr marL="742950" lvl="1" indent="-285750" eaLnBrk="0" hangingPunct="0">
              <a:lnSpc>
                <a:spcPct val="90000"/>
              </a:lnSpc>
              <a:spcBef>
                <a:spcPct val="40000"/>
              </a:spcBef>
              <a:buClr>
                <a:srgbClr val="006699"/>
              </a:buClr>
              <a:buFontTx/>
              <a:buChar char="•"/>
            </a:pPr>
            <a:r>
              <a:rPr lang="en-US" sz="1600"/>
              <a:t>Monitoring the servers before virtualization </a:t>
            </a:r>
          </a:p>
          <a:p>
            <a:pPr marL="742950" lvl="1" indent="-285750" eaLnBrk="0" hangingPunct="0">
              <a:lnSpc>
                <a:spcPct val="90000"/>
              </a:lnSpc>
              <a:spcBef>
                <a:spcPct val="40000"/>
              </a:spcBef>
              <a:buClr>
                <a:srgbClr val="006699"/>
              </a:buClr>
              <a:buFontTx/>
              <a:buChar char="•"/>
            </a:pPr>
            <a:r>
              <a:rPr lang="en-US" sz="1600"/>
              <a:t>Configuring each virtual machine with a hardware configuration that is similar to the hardware required on a physical server</a:t>
            </a:r>
          </a:p>
        </p:txBody>
      </p:sp>
      <p:sp>
        <p:nvSpPr>
          <p:cNvPr id="7" name="Rounded Rectangle 6"/>
          <p:cNvSpPr>
            <a:spLocks noChangeArrowheads="1"/>
          </p:cNvSpPr>
          <p:nvPr/>
        </p:nvSpPr>
        <p:spPr bwMode="auto">
          <a:xfrm>
            <a:off x="1119188" y="4078288"/>
            <a:ext cx="6853238" cy="701675"/>
          </a:xfrm>
          <a:prstGeom prst="roundRect">
            <a:avLst>
              <a:gd name="adj" fmla="val 4167"/>
            </a:avLst>
          </a:prstGeom>
          <a:solidFill>
            <a:srgbClr val="F2E7CE"/>
          </a:solidFill>
          <a:ln w="9525" algn="ctr">
            <a:solidFill>
              <a:srgbClr val="333333"/>
            </a:solidFill>
            <a:round/>
            <a:headEnd/>
            <a:tailEnd/>
          </a:ln>
        </p:spPr>
        <p:txBody>
          <a:bodyPr anchor="ct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169863" indent="-169863" eaLnBrk="0" hangingPunct="0">
              <a:lnSpc>
                <a:spcPct val="90000"/>
              </a:lnSpc>
              <a:spcBef>
                <a:spcPct val="40000"/>
              </a:spcBef>
              <a:buClr>
                <a:srgbClr val="006699"/>
              </a:buClr>
              <a:buFontTx/>
              <a:buChar char="•"/>
            </a:pPr>
            <a:r>
              <a:rPr lang="en-US" sz="1600"/>
              <a:t>Deploy Windows Server 2008 or Windows Server 2008 R2–based virtual machines whenever possible</a:t>
            </a:r>
          </a:p>
        </p:txBody>
      </p:sp>
      <p:sp>
        <p:nvSpPr>
          <p:cNvPr id="8" name="Rounded Rectangle 7"/>
          <p:cNvSpPr>
            <a:spLocks noChangeArrowheads="1"/>
          </p:cNvSpPr>
          <p:nvPr/>
        </p:nvSpPr>
        <p:spPr bwMode="auto">
          <a:xfrm>
            <a:off x="1112838" y="4895850"/>
            <a:ext cx="6853238" cy="701675"/>
          </a:xfrm>
          <a:prstGeom prst="roundRect">
            <a:avLst>
              <a:gd name="adj" fmla="val 4167"/>
            </a:avLst>
          </a:prstGeom>
          <a:solidFill>
            <a:srgbClr val="F2E7CE"/>
          </a:solidFill>
          <a:ln w="9525" algn="ctr">
            <a:solidFill>
              <a:srgbClr val="333333"/>
            </a:solidFill>
            <a:round/>
            <a:headEnd/>
            <a:tailEnd/>
          </a:ln>
        </p:spPr>
        <p:txBody>
          <a:bodyPr anchor="ct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169863" indent="-169863" eaLnBrk="0" hangingPunct="0">
              <a:lnSpc>
                <a:spcPct val="90000"/>
              </a:lnSpc>
              <a:spcBef>
                <a:spcPct val="40000"/>
              </a:spcBef>
              <a:buClr>
                <a:srgbClr val="006699"/>
              </a:buClr>
              <a:buFontTx/>
              <a:buChar char="•"/>
            </a:pPr>
            <a:r>
              <a:rPr lang="en-US" sz="1600"/>
              <a:t>Consider other options for ensuring physical server utilization</a:t>
            </a:r>
          </a:p>
        </p:txBody>
      </p:sp>
    </p:spTree>
    <p:extLst>
      <p:ext uri="{BB962C8B-B14F-4D97-AF65-F5344CB8AC3E}">
        <p14:creationId xmlns:p14="http://schemas.microsoft.com/office/powerpoint/2010/main" xmlns="" val="20340113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Designing Virtual Machines for Applications</a:t>
            </a:r>
            <a:endParaRPr lang="en-GB" dirty="0"/>
          </a:p>
        </p:txBody>
      </p:sp>
      <p:sp>
        <p:nvSpPr>
          <p:cNvPr id="4" name="Rounded Rectangle 3"/>
          <p:cNvSpPr>
            <a:spLocks noChangeArrowheads="1"/>
          </p:cNvSpPr>
          <p:nvPr/>
        </p:nvSpPr>
        <p:spPr bwMode="auto">
          <a:xfrm>
            <a:off x="885826" y="1346200"/>
            <a:ext cx="7394575" cy="3029858"/>
          </a:xfrm>
          <a:prstGeom prst="roundRect">
            <a:avLst>
              <a:gd name="adj" fmla="val 4167"/>
            </a:avLst>
          </a:prstGeom>
          <a:solidFill>
            <a:srgbClr val="DEE7F1"/>
          </a:solidFill>
          <a:ln w="9525" algn="ctr">
            <a:solidFill>
              <a:srgbClr val="333333"/>
            </a:solidFill>
            <a:round/>
            <a:headEnd/>
            <a:tailEnd/>
          </a:ln>
        </p:spPr>
        <p:txBody>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eaLnBrk="0" hangingPunct="0">
              <a:lnSpc>
                <a:spcPct val="90000"/>
              </a:lnSpc>
              <a:spcBef>
                <a:spcPct val="40000"/>
              </a:spcBef>
              <a:buClr>
                <a:srgbClr val="8DACD0"/>
              </a:buClr>
              <a:buSzPct val="70000"/>
              <a:buFont typeface="Wingdings" pitchFamily="2" charset="2"/>
              <a:buNone/>
            </a:pPr>
            <a:r>
              <a:rPr lang="en-CA" sz="1600" dirty="0" smtClean="0"/>
              <a:t>Applications:</a:t>
            </a:r>
            <a:endParaRPr lang="en-CA" sz="1600" dirty="0"/>
          </a:p>
          <a:p>
            <a:pPr eaLnBrk="0" hangingPunct="0">
              <a:lnSpc>
                <a:spcPct val="90000"/>
              </a:lnSpc>
              <a:spcBef>
                <a:spcPct val="40000"/>
              </a:spcBef>
              <a:buClr>
                <a:srgbClr val="8DACD0"/>
              </a:buClr>
              <a:buSzPct val="70000"/>
              <a:buFont typeface="Wingdings" pitchFamily="2" charset="2"/>
              <a:buNone/>
            </a:pPr>
            <a:endParaRPr lang="en-CA" sz="1600" dirty="0"/>
          </a:p>
          <a:p>
            <a:pPr eaLnBrk="0" hangingPunct="0">
              <a:lnSpc>
                <a:spcPct val="90000"/>
              </a:lnSpc>
              <a:spcBef>
                <a:spcPct val="40000"/>
              </a:spcBef>
              <a:buClr>
                <a:srgbClr val="8DACD0"/>
              </a:buClr>
              <a:buSzPct val="70000"/>
              <a:buFont typeface="Wingdings" pitchFamily="2" charset="2"/>
              <a:buNone/>
            </a:pPr>
            <a:endParaRPr lang="en-CA" sz="1600" dirty="0"/>
          </a:p>
          <a:p>
            <a:pPr eaLnBrk="0" hangingPunct="0">
              <a:lnSpc>
                <a:spcPct val="90000"/>
              </a:lnSpc>
              <a:spcBef>
                <a:spcPct val="40000"/>
              </a:spcBef>
              <a:buClr>
                <a:srgbClr val="8DACD0"/>
              </a:buClr>
              <a:buSzPct val="70000"/>
              <a:buFont typeface="Wingdings" pitchFamily="2" charset="2"/>
              <a:buNone/>
            </a:pPr>
            <a:endParaRPr lang="en-CA" sz="1600" dirty="0"/>
          </a:p>
          <a:p>
            <a:pPr eaLnBrk="0" hangingPunct="0">
              <a:lnSpc>
                <a:spcPct val="90000"/>
              </a:lnSpc>
              <a:spcBef>
                <a:spcPct val="40000"/>
              </a:spcBef>
              <a:buClr>
                <a:srgbClr val="8DACD0"/>
              </a:buClr>
              <a:buSzPct val="70000"/>
              <a:buFont typeface="Wingdings" pitchFamily="2" charset="2"/>
              <a:buNone/>
            </a:pPr>
            <a:endParaRPr lang="en-CA" sz="1600" dirty="0"/>
          </a:p>
          <a:p>
            <a:pPr eaLnBrk="0" hangingPunct="0">
              <a:lnSpc>
                <a:spcPct val="90000"/>
              </a:lnSpc>
              <a:spcBef>
                <a:spcPct val="40000"/>
              </a:spcBef>
              <a:buClr>
                <a:srgbClr val="8DACD0"/>
              </a:buClr>
              <a:buSzPct val="70000"/>
              <a:buFont typeface="Wingdings" pitchFamily="2" charset="2"/>
              <a:buNone/>
            </a:pPr>
            <a:endParaRPr lang="en-CA" sz="1600" dirty="0"/>
          </a:p>
          <a:p>
            <a:pPr eaLnBrk="0" hangingPunct="0">
              <a:lnSpc>
                <a:spcPct val="90000"/>
              </a:lnSpc>
              <a:spcBef>
                <a:spcPct val="40000"/>
              </a:spcBef>
              <a:buClr>
                <a:srgbClr val="8DACD0"/>
              </a:buClr>
              <a:buSzPct val="70000"/>
              <a:buFont typeface="Wingdings" pitchFamily="2" charset="2"/>
              <a:buNone/>
            </a:pPr>
            <a:endParaRPr lang="en-CA" sz="1600" dirty="0"/>
          </a:p>
          <a:p>
            <a:pPr eaLnBrk="0" hangingPunct="0">
              <a:lnSpc>
                <a:spcPct val="90000"/>
              </a:lnSpc>
              <a:spcBef>
                <a:spcPct val="40000"/>
              </a:spcBef>
              <a:buClr>
                <a:srgbClr val="8DACD0"/>
              </a:buClr>
              <a:buSzPct val="70000"/>
              <a:buFont typeface="Wingdings" pitchFamily="2" charset="2"/>
              <a:buNone/>
            </a:pPr>
            <a:endParaRPr lang="en-CA" sz="1600" dirty="0"/>
          </a:p>
          <a:p>
            <a:pPr eaLnBrk="0" hangingPunct="0">
              <a:lnSpc>
                <a:spcPct val="90000"/>
              </a:lnSpc>
              <a:spcBef>
                <a:spcPct val="40000"/>
              </a:spcBef>
              <a:buClr>
                <a:srgbClr val="8DACD0"/>
              </a:buClr>
              <a:buSzPct val="70000"/>
              <a:buFont typeface="Wingdings" pitchFamily="2" charset="2"/>
              <a:buNone/>
            </a:pPr>
            <a:endParaRPr lang="en-CA" sz="1600" dirty="0"/>
          </a:p>
        </p:txBody>
      </p:sp>
      <p:sp>
        <p:nvSpPr>
          <p:cNvPr id="5" name="Rounded Rectangle 4"/>
          <p:cNvSpPr>
            <a:spLocks noChangeArrowheads="1"/>
          </p:cNvSpPr>
          <p:nvPr/>
        </p:nvSpPr>
        <p:spPr bwMode="auto">
          <a:xfrm>
            <a:off x="1133476" y="1746249"/>
            <a:ext cx="6853238" cy="701675"/>
          </a:xfrm>
          <a:prstGeom prst="roundRect">
            <a:avLst>
              <a:gd name="adj" fmla="val 4167"/>
            </a:avLst>
          </a:prstGeom>
          <a:solidFill>
            <a:srgbClr val="F2E7CE"/>
          </a:solidFill>
          <a:ln w="9525" algn="ctr">
            <a:solidFill>
              <a:srgbClr val="333333"/>
            </a:solidFill>
            <a:round/>
            <a:headEnd/>
            <a:tailEnd/>
          </a:ln>
        </p:spPr>
        <p:txBody>
          <a:bodyPr anchor="ct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169863" indent="-169863" eaLnBrk="0" hangingPunct="0">
              <a:lnSpc>
                <a:spcPct val="90000"/>
              </a:lnSpc>
              <a:spcBef>
                <a:spcPct val="40000"/>
              </a:spcBef>
              <a:buClr>
                <a:srgbClr val="006699"/>
              </a:buClr>
              <a:buFontTx/>
              <a:buChar char="•"/>
            </a:pPr>
            <a:r>
              <a:rPr lang="en-US" sz="1600" dirty="0" smtClean="0"/>
              <a:t>Active Directory Domain Services</a:t>
            </a:r>
            <a:endParaRPr lang="en-US" sz="1600" dirty="0"/>
          </a:p>
        </p:txBody>
      </p:sp>
      <p:sp>
        <p:nvSpPr>
          <p:cNvPr id="7" name="Rounded Rectangle 6"/>
          <p:cNvSpPr>
            <a:spLocks noChangeArrowheads="1"/>
          </p:cNvSpPr>
          <p:nvPr/>
        </p:nvSpPr>
        <p:spPr bwMode="auto">
          <a:xfrm>
            <a:off x="1117601" y="2552699"/>
            <a:ext cx="6853238" cy="701675"/>
          </a:xfrm>
          <a:prstGeom prst="roundRect">
            <a:avLst>
              <a:gd name="adj" fmla="val 4167"/>
            </a:avLst>
          </a:prstGeom>
          <a:solidFill>
            <a:srgbClr val="F2E7CE"/>
          </a:solidFill>
          <a:ln w="9525" algn="ctr">
            <a:solidFill>
              <a:srgbClr val="333333"/>
            </a:solidFill>
            <a:round/>
            <a:headEnd/>
            <a:tailEnd/>
          </a:ln>
        </p:spPr>
        <p:txBody>
          <a:bodyPr anchor="ct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169863" indent="-169863" eaLnBrk="0" hangingPunct="0">
              <a:lnSpc>
                <a:spcPct val="90000"/>
              </a:lnSpc>
              <a:spcBef>
                <a:spcPct val="40000"/>
              </a:spcBef>
              <a:buClr>
                <a:srgbClr val="006699"/>
              </a:buClr>
              <a:buFontTx/>
              <a:buChar char="•"/>
            </a:pPr>
            <a:r>
              <a:rPr lang="en-US" sz="1600" dirty="0" smtClean="0"/>
              <a:t>Microsoft SQL Server</a:t>
            </a:r>
            <a:endParaRPr lang="en-US" sz="1600" dirty="0"/>
          </a:p>
        </p:txBody>
      </p:sp>
      <p:sp>
        <p:nvSpPr>
          <p:cNvPr id="8" name="Rounded Rectangle 7"/>
          <p:cNvSpPr>
            <a:spLocks noChangeArrowheads="1"/>
          </p:cNvSpPr>
          <p:nvPr/>
        </p:nvSpPr>
        <p:spPr bwMode="auto">
          <a:xfrm>
            <a:off x="1144589" y="3371849"/>
            <a:ext cx="6853237" cy="701675"/>
          </a:xfrm>
          <a:prstGeom prst="roundRect">
            <a:avLst>
              <a:gd name="adj" fmla="val 4167"/>
            </a:avLst>
          </a:prstGeom>
          <a:solidFill>
            <a:srgbClr val="F2E7CE"/>
          </a:solidFill>
          <a:ln w="9525" algn="ctr">
            <a:solidFill>
              <a:srgbClr val="333333"/>
            </a:solidFill>
            <a:round/>
            <a:headEnd/>
            <a:tailEnd/>
          </a:ln>
        </p:spPr>
        <p:txBody>
          <a:bodyPr anchor="ct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169863" indent="-169863" eaLnBrk="0" hangingPunct="0">
              <a:lnSpc>
                <a:spcPct val="90000"/>
              </a:lnSpc>
              <a:spcBef>
                <a:spcPct val="40000"/>
              </a:spcBef>
              <a:buClr>
                <a:srgbClr val="006699"/>
              </a:buClr>
              <a:buFontTx/>
              <a:buChar char="•"/>
            </a:pPr>
            <a:r>
              <a:rPr lang="en-US" sz="1600" dirty="0" smtClean="0"/>
              <a:t>Microsoft Exchange Server</a:t>
            </a:r>
            <a:endParaRPr lang="en-US" sz="1600" dirty="0"/>
          </a:p>
        </p:txBody>
      </p:sp>
    </p:spTree>
    <p:extLst>
      <p:ext uri="{BB962C8B-B14F-4D97-AF65-F5344CB8AC3E}">
        <p14:creationId xmlns:p14="http://schemas.microsoft.com/office/powerpoint/2010/main" xmlns="" val="37631374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Discussion: Choosing </a:t>
            </a:r>
            <a:r>
              <a:rPr lang="en-GB" dirty="0"/>
              <a:t>Between Virtual and Physical Deployments</a:t>
            </a:r>
          </a:p>
        </p:txBody>
      </p:sp>
      <p:pic>
        <p:nvPicPr>
          <p:cNvPr id="4" name="Picture 9" descr="C:\Users\tfrink.NORTHAMERICA\Pictures\MSL Approved graphics from Vendor Resource Toolkit\Graphics\Collection_Group.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8" descr="C:\Users\tfrink.NORTHAMERICA\Pictures\MSL Approved graphics from Vendor Resource Toolkit\Graphics\ChatBubble.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43125" y="1095375"/>
            <a:ext cx="6523038" cy="278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Box 10"/>
          <p:cNvSpPr txBox="1">
            <a:spLocks noChangeArrowheads="1"/>
          </p:cNvSpPr>
          <p:nvPr/>
        </p:nvSpPr>
        <p:spPr bwMode="auto">
          <a:xfrm>
            <a:off x="3424238" y="1606550"/>
            <a:ext cx="4054475"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dirty="0" smtClean="0">
                <a:latin typeface="Arial" pitchFamily="34" charset="0"/>
              </a:rPr>
              <a:t>When would virtualization be a good choice? </a:t>
            </a:r>
            <a:endParaRPr lang="en-US" sz="2000" dirty="0">
              <a:latin typeface="Arial" pitchFamily="34" charset="0"/>
            </a:endParaRPr>
          </a:p>
        </p:txBody>
      </p:sp>
    </p:spTree>
    <p:extLst>
      <p:ext uri="{BB962C8B-B14F-4D97-AF65-F5344CB8AC3E}">
        <p14:creationId xmlns:p14="http://schemas.microsoft.com/office/powerpoint/2010/main" xmlns="" val="25014749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3: </a:t>
            </a:r>
            <a:r>
              <a:rPr lang="en-US" dirty="0"/>
              <a:t>Selecting a Deployment Automation Strategy</a:t>
            </a:r>
            <a:endParaRPr lang="en-US" dirty="0" smtClean="0"/>
          </a:p>
        </p:txBody>
      </p:sp>
      <p:sp>
        <p:nvSpPr>
          <p:cNvPr id="6147" name="Rectangle 3"/>
          <p:cNvSpPr>
            <a:spLocks noGrp="1" noChangeArrowheads="1"/>
          </p:cNvSpPr>
          <p:nvPr>
            <p:ph type="body" idx="1"/>
          </p:nvPr>
        </p:nvSpPr>
        <p:spPr/>
        <p:txBody>
          <a:bodyPr/>
          <a:lstStyle/>
          <a:p>
            <a:r>
              <a:rPr lang="en-GB" dirty="0" smtClean="0"/>
              <a:t>Discussion: What Is Your Deployment Strategy?</a:t>
            </a:r>
            <a:endParaRPr lang="en-GB" dirty="0"/>
          </a:p>
          <a:p>
            <a:r>
              <a:rPr lang="en-GB" dirty="0" smtClean="0"/>
              <a:t>Why Use Automated Deployment Methods?</a:t>
            </a:r>
            <a:endParaRPr lang="en-GB" dirty="0"/>
          </a:p>
          <a:p>
            <a:r>
              <a:rPr lang="en-GB" dirty="0"/>
              <a:t>Selecting an Image-Based Deployment Strategy</a:t>
            </a:r>
          </a:p>
          <a:p>
            <a:r>
              <a:rPr lang="en-GB" dirty="0" smtClean="0"/>
              <a:t>WIM </a:t>
            </a:r>
            <a:r>
              <a:rPr lang="en-GB" dirty="0"/>
              <a:t>Image Strategy</a:t>
            </a:r>
          </a:p>
          <a:p>
            <a:r>
              <a:rPr lang="en-GB" dirty="0"/>
              <a:t>VHD Image Strategy</a:t>
            </a:r>
          </a:p>
          <a:p>
            <a:r>
              <a:rPr lang="en-GB" dirty="0"/>
              <a:t>Demonstration: How to Capture Images</a:t>
            </a:r>
          </a:p>
          <a:p>
            <a:r>
              <a:rPr lang="en-GB" dirty="0" smtClean="0"/>
              <a:t>Demonstration</a:t>
            </a:r>
            <a:r>
              <a:rPr lang="en-GB" dirty="0"/>
              <a:t>: How to Edit Images</a:t>
            </a:r>
          </a:p>
          <a:p>
            <a:endParaRPr lang="en-GB" dirty="0"/>
          </a:p>
          <a:p>
            <a:endParaRPr lang="en-US" dirty="0" smtClean="0"/>
          </a:p>
          <a:p>
            <a:pPr eaLnBrk="1" hangingPunct="1"/>
            <a:endParaRPr lang="en-GB" dirty="0" smtClean="0"/>
          </a:p>
        </p:txBody>
      </p:sp>
    </p:spTree>
    <p:extLst>
      <p:ext uri="{BB962C8B-B14F-4D97-AF65-F5344CB8AC3E}">
        <p14:creationId xmlns:p14="http://schemas.microsoft.com/office/powerpoint/2010/main" xmlns="" val="28727113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Discussion: What </a:t>
            </a:r>
            <a:r>
              <a:rPr lang="en-GB" dirty="0"/>
              <a:t>Is Your Deployment </a:t>
            </a:r>
            <a:r>
              <a:rPr lang="en-GB" dirty="0" smtClean="0"/>
              <a:t>Strategy?</a:t>
            </a:r>
            <a:endParaRPr lang="en-GB" dirty="0"/>
          </a:p>
        </p:txBody>
      </p:sp>
      <p:pic>
        <p:nvPicPr>
          <p:cNvPr id="4" name="Picture 9" descr="C:\Users\tfrink.NORTHAMERICA\Pictures\MSL Approved graphics from Vendor Resource Toolkit\Graphics\Collection_Group.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8" descr="C:\Users\tfrink.NORTHAMERICA\Pictures\MSL Approved graphics from Vendor Resource Toolkit\Graphics\ChatBubble.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43125" y="1095375"/>
            <a:ext cx="6523038" cy="278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Box 10"/>
          <p:cNvSpPr txBox="1">
            <a:spLocks noChangeArrowheads="1"/>
          </p:cNvSpPr>
          <p:nvPr/>
        </p:nvSpPr>
        <p:spPr bwMode="auto">
          <a:xfrm>
            <a:off x="3424238" y="1606550"/>
            <a:ext cx="4054475"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dirty="0" smtClean="0">
                <a:latin typeface="Arial" pitchFamily="34" charset="0"/>
              </a:rPr>
              <a:t>How do you currently deploy Windows Server in your organization? </a:t>
            </a:r>
            <a:endParaRPr lang="en-US" sz="2000" dirty="0">
              <a:latin typeface="Arial" pitchFamily="34" charset="0"/>
            </a:endParaRPr>
          </a:p>
        </p:txBody>
      </p:sp>
    </p:spTree>
    <p:extLst>
      <p:ext uri="{BB962C8B-B14F-4D97-AF65-F5344CB8AC3E}">
        <p14:creationId xmlns:p14="http://schemas.microsoft.com/office/powerpoint/2010/main" xmlns="" val="432508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Module Overview</a:t>
            </a:r>
          </a:p>
        </p:txBody>
      </p:sp>
      <p:sp>
        <p:nvSpPr>
          <p:cNvPr id="5123" name="Rectangle 3"/>
          <p:cNvSpPr>
            <a:spLocks noGrp="1" noChangeArrowheads="1"/>
          </p:cNvSpPr>
          <p:nvPr>
            <p:ph type="body" idx="1"/>
          </p:nvPr>
        </p:nvSpPr>
        <p:spPr/>
        <p:txBody>
          <a:bodyPr/>
          <a:lstStyle/>
          <a:p>
            <a:r>
              <a:rPr lang="en-US" dirty="0"/>
              <a:t>Developing a </a:t>
            </a:r>
            <a:r>
              <a:rPr lang="en-US" dirty="0" smtClean="0"/>
              <a:t>Deployment Strategy</a:t>
            </a:r>
            <a:endParaRPr lang="en-GB" dirty="0"/>
          </a:p>
          <a:p>
            <a:r>
              <a:rPr lang="en-US" dirty="0"/>
              <a:t>Virtualization Considerations </a:t>
            </a:r>
            <a:endParaRPr lang="en-GB" dirty="0"/>
          </a:p>
          <a:p>
            <a:r>
              <a:rPr lang="en-US" dirty="0"/>
              <a:t>Selecting a Deployment Automation Strategy</a:t>
            </a:r>
            <a:endParaRPr lang="en-GB" dirty="0"/>
          </a:p>
          <a:p>
            <a:r>
              <a:rPr lang="en-US" dirty="0"/>
              <a:t>Implementing a Deployment Automation Strategy</a:t>
            </a:r>
            <a:endParaRPr lang="en-GB" dirty="0"/>
          </a:p>
          <a:p>
            <a:endParaRPr lang="en-US" dirty="0" smtClean="0"/>
          </a:p>
          <a:p>
            <a:pPr eaLnBrk="1" hangingPunct="1"/>
            <a:endParaRPr lang="en-US" dirty="0" smtClean="0"/>
          </a:p>
        </p:txBody>
      </p:sp>
    </p:spTree>
    <p:extLst>
      <p:ext uri="{BB962C8B-B14F-4D97-AF65-F5344CB8AC3E}">
        <p14:creationId xmlns:p14="http://schemas.microsoft.com/office/powerpoint/2010/main" xmlns="" val="448382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Why Use Automated </a:t>
            </a:r>
            <a:r>
              <a:rPr lang="en-GB" dirty="0"/>
              <a:t>Deployment </a:t>
            </a:r>
            <a:r>
              <a:rPr lang="en-GB" dirty="0" smtClean="0"/>
              <a:t>Methods?</a:t>
            </a:r>
            <a:endParaRPr lang="en-GB" dirty="0"/>
          </a:p>
        </p:txBody>
      </p:sp>
      <p:sp>
        <p:nvSpPr>
          <p:cNvPr id="7" name="Rounded Rectangle 844804"/>
          <p:cNvSpPr>
            <a:spLocks noChangeArrowheads="1"/>
          </p:cNvSpPr>
          <p:nvPr/>
        </p:nvSpPr>
        <p:spPr bwMode="auto">
          <a:xfrm>
            <a:off x="477838" y="996949"/>
            <a:ext cx="8210550" cy="1532241"/>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defRPr/>
            </a:pPr>
            <a:r>
              <a:rPr lang="en-US" dirty="0"/>
              <a:t>Different organizations have different Windows Server installation and deployment needs. Often, the choice made about </a:t>
            </a:r>
            <a:r>
              <a:rPr lang="en-US" dirty="0" smtClean="0"/>
              <a:t>whether to </a:t>
            </a:r>
            <a:r>
              <a:rPr lang="en-US" dirty="0"/>
              <a:t>use </a:t>
            </a:r>
            <a:r>
              <a:rPr lang="en-US" dirty="0" smtClean="0"/>
              <a:t>an automated deployment method depends </a:t>
            </a:r>
            <a:r>
              <a:rPr lang="en-US" dirty="0"/>
              <a:t>on the number of servers to be </a:t>
            </a:r>
            <a:r>
              <a:rPr lang="en-US" dirty="0" smtClean="0"/>
              <a:t>deployed.</a:t>
            </a:r>
            <a:endParaRPr lang="en-US" b="1" dirty="0">
              <a:cs typeface="Arial" pitchFamily="34" charset="0"/>
            </a:endParaRPr>
          </a:p>
        </p:txBody>
      </p:sp>
      <p:sp>
        <p:nvSpPr>
          <p:cNvPr id="8" name="AutoShape 3"/>
          <p:cNvSpPr>
            <a:spLocks noChangeArrowheads="1"/>
          </p:cNvSpPr>
          <p:nvPr/>
        </p:nvSpPr>
        <p:spPr bwMode="auto">
          <a:xfrm>
            <a:off x="391319" y="3150053"/>
            <a:ext cx="8383587" cy="3022147"/>
          </a:xfrm>
          <a:prstGeom prst="roundRect">
            <a:avLst>
              <a:gd name="adj" fmla="val 4167"/>
            </a:avLst>
          </a:prstGeom>
          <a:solidFill>
            <a:srgbClr val="DEE7F1"/>
          </a:solidFill>
          <a:ln w="9525" algn="ctr">
            <a:solidFill>
              <a:srgbClr val="333333"/>
            </a:solidFill>
            <a:round/>
            <a:headEnd/>
            <a:tailEnd/>
          </a:ln>
        </p:spPr>
        <p:txBody>
          <a:bodyPr/>
          <a:lstStyle/>
          <a:p>
            <a:pPr eaLnBrk="0" hangingPunct="0"/>
            <a:r>
              <a:rPr lang="en-US" dirty="0" smtClean="0"/>
              <a:t>Benefits of using an automated deployment method include:</a:t>
            </a:r>
          </a:p>
          <a:p>
            <a:pPr eaLnBrk="0" hangingPunct="0"/>
            <a:endParaRPr lang="en-US" dirty="0"/>
          </a:p>
          <a:p>
            <a:pPr eaLnBrk="0" hangingPunct="0"/>
            <a:endParaRPr lang="en-US" dirty="0" smtClean="0"/>
          </a:p>
          <a:p>
            <a:pPr eaLnBrk="0" hangingPunct="0"/>
            <a:endParaRPr lang="en-US" dirty="0"/>
          </a:p>
          <a:p>
            <a:pPr eaLnBrk="0" hangingPunct="0"/>
            <a:endParaRPr lang="en-US" dirty="0" smtClean="0"/>
          </a:p>
          <a:p>
            <a:pPr eaLnBrk="0" hangingPunct="0"/>
            <a:r>
              <a:rPr lang="en-US" dirty="0" smtClean="0"/>
              <a:t>Disadvantages include:  </a:t>
            </a:r>
            <a:endParaRPr lang="en-US" dirty="0"/>
          </a:p>
        </p:txBody>
      </p:sp>
      <p:sp>
        <p:nvSpPr>
          <p:cNvPr id="9" name="Rounded Rectangle 844806"/>
          <p:cNvSpPr>
            <a:spLocks noChangeArrowheads="1"/>
          </p:cNvSpPr>
          <p:nvPr/>
        </p:nvSpPr>
        <p:spPr bwMode="auto">
          <a:xfrm>
            <a:off x="635794" y="3630136"/>
            <a:ext cx="7896225" cy="715304"/>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228600" indent="-228600" eaLnBrk="0" hangingPunct="0">
              <a:lnSpc>
                <a:spcPct val="90000"/>
              </a:lnSpc>
              <a:spcBef>
                <a:spcPct val="40000"/>
              </a:spcBef>
              <a:buClr>
                <a:schemeClr val="hlink"/>
              </a:buClr>
              <a:buFontTx/>
              <a:buChar char="•"/>
            </a:pPr>
            <a:r>
              <a:rPr lang="en-US" altLang="ja-JP" dirty="0">
                <a:ea typeface="MS PGothic" pitchFamily="34" charset="-128"/>
              </a:rPr>
              <a:t>Consistent configuration</a:t>
            </a:r>
          </a:p>
          <a:p>
            <a:pPr marL="228600" indent="-228600" eaLnBrk="0" hangingPunct="0">
              <a:lnSpc>
                <a:spcPct val="90000"/>
              </a:lnSpc>
              <a:spcBef>
                <a:spcPct val="40000"/>
              </a:spcBef>
              <a:buClr>
                <a:schemeClr val="hlink"/>
              </a:buClr>
              <a:buFontTx/>
              <a:buChar char="•"/>
            </a:pPr>
            <a:r>
              <a:rPr lang="en-US" altLang="ja-JP" dirty="0">
                <a:ea typeface="MS PGothic" pitchFamily="34" charset="-128"/>
              </a:rPr>
              <a:t>Faster deployment</a:t>
            </a:r>
          </a:p>
        </p:txBody>
      </p:sp>
      <p:sp>
        <p:nvSpPr>
          <p:cNvPr id="10" name="Rounded Rectangle 844806"/>
          <p:cNvSpPr>
            <a:spLocks noChangeArrowheads="1"/>
          </p:cNvSpPr>
          <p:nvPr/>
        </p:nvSpPr>
        <p:spPr bwMode="auto">
          <a:xfrm>
            <a:off x="635794" y="5027075"/>
            <a:ext cx="7896225" cy="969425"/>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228600" indent="-228600" eaLnBrk="0" hangingPunct="0">
              <a:lnSpc>
                <a:spcPct val="90000"/>
              </a:lnSpc>
              <a:spcBef>
                <a:spcPct val="40000"/>
              </a:spcBef>
              <a:buClr>
                <a:schemeClr val="hlink"/>
              </a:buClr>
              <a:buFontTx/>
              <a:buChar char="•"/>
            </a:pPr>
            <a:r>
              <a:rPr lang="en-GB" altLang="ja-JP" dirty="0">
                <a:ea typeface="MS PGothic" pitchFamily="34" charset="-128"/>
              </a:rPr>
              <a:t>Difficulty </a:t>
            </a:r>
            <a:r>
              <a:rPr lang="en-GB" altLang="ja-JP" dirty="0" smtClean="0">
                <a:ea typeface="MS PGothic" pitchFamily="34" charset="-128"/>
              </a:rPr>
              <a:t>in customizing </a:t>
            </a:r>
            <a:r>
              <a:rPr lang="en-GB" altLang="ja-JP" dirty="0">
                <a:ea typeface="MS PGothic" pitchFamily="34" charset="-128"/>
              </a:rPr>
              <a:t>configuration</a:t>
            </a:r>
          </a:p>
          <a:p>
            <a:pPr marL="228600" indent="-228600" eaLnBrk="0" hangingPunct="0">
              <a:lnSpc>
                <a:spcPct val="90000"/>
              </a:lnSpc>
              <a:spcBef>
                <a:spcPct val="40000"/>
              </a:spcBef>
              <a:buClr>
                <a:schemeClr val="hlink"/>
              </a:buClr>
              <a:buFontTx/>
              <a:buChar char="•"/>
            </a:pPr>
            <a:r>
              <a:rPr lang="en-GB" altLang="ja-JP" dirty="0">
                <a:ea typeface="MS PGothic" pitchFamily="34" charset="-128"/>
              </a:rPr>
              <a:t>Slowness of creation and testing of the deployment </a:t>
            </a:r>
            <a:r>
              <a:rPr lang="en-GB" altLang="ja-JP" dirty="0" smtClean="0">
                <a:ea typeface="MS PGothic" pitchFamily="34" charset="-128"/>
              </a:rPr>
              <a:t>process</a:t>
            </a:r>
            <a:endParaRPr lang="en-GB" altLang="ja-JP" dirty="0">
              <a:ea typeface="MS PGothic" pitchFamily="34" charset="-128"/>
            </a:endParaRPr>
          </a:p>
        </p:txBody>
      </p:sp>
    </p:spTree>
    <p:extLst>
      <p:ext uri="{BB962C8B-B14F-4D97-AF65-F5344CB8AC3E}">
        <p14:creationId xmlns:p14="http://schemas.microsoft.com/office/powerpoint/2010/main" xmlns="" val="4586426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Selecting an </a:t>
            </a:r>
            <a:r>
              <a:rPr lang="en-GB" dirty="0" smtClean="0"/>
              <a:t>Image-Based Deployment </a:t>
            </a:r>
            <a:r>
              <a:rPr lang="en-GB" dirty="0"/>
              <a:t>Strategy</a:t>
            </a:r>
          </a:p>
        </p:txBody>
      </p:sp>
      <p:sp>
        <p:nvSpPr>
          <p:cNvPr id="4" name="AutoShape 3"/>
          <p:cNvSpPr>
            <a:spLocks noChangeArrowheads="1"/>
          </p:cNvSpPr>
          <p:nvPr/>
        </p:nvSpPr>
        <p:spPr bwMode="auto">
          <a:xfrm>
            <a:off x="971550" y="1771951"/>
            <a:ext cx="7426325" cy="1912769"/>
          </a:xfrm>
          <a:prstGeom prst="roundRect">
            <a:avLst>
              <a:gd name="adj" fmla="val 4167"/>
            </a:avLst>
          </a:prstGeom>
          <a:solidFill>
            <a:srgbClr val="DEE7F1"/>
          </a:solidFill>
          <a:ln w="9525" algn="ctr">
            <a:solidFill>
              <a:srgbClr val="333333"/>
            </a:solidFill>
            <a:round/>
            <a:headEnd/>
            <a:tailEnd/>
          </a:ln>
        </p:spPr>
        <p:txBody>
          <a:bodyPr/>
          <a:lstStyle/>
          <a:p>
            <a:pPr algn="l">
              <a:lnSpc>
                <a:spcPct val="90000"/>
              </a:lnSpc>
              <a:spcBef>
                <a:spcPct val="40000"/>
              </a:spcBef>
              <a:buSzPct val="80000"/>
            </a:pPr>
            <a:endParaRPr lang="ga-IE">
              <a:cs typeface="Arial" pitchFamily="34" charset="0"/>
            </a:endParaRPr>
          </a:p>
        </p:txBody>
      </p:sp>
      <p:sp>
        <p:nvSpPr>
          <p:cNvPr id="5" name="Rounded Rectangle 844806"/>
          <p:cNvSpPr>
            <a:spLocks noChangeArrowheads="1"/>
          </p:cNvSpPr>
          <p:nvPr/>
        </p:nvSpPr>
        <p:spPr bwMode="auto">
          <a:xfrm>
            <a:off x="1260476" y="2053816"/>
            <a:ext cx="6889750" cy="1349038"/>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342900" indent="-342900" algn="l">
              <a:buClr>
                <a:schemeClr val="hlink"/>
              </a:buClr>
              <a:buFontTx/>
              <a:buChar char="•"/>
            </a:pPr>
            <a:r>
              <a:rPr lang="en-GB" sz="2000" b="0" dirty="0" smtClean="0"/>
              <a:t>Planning</a:t>
            </a:r>
          </a:p>
          <a:p>
            <a:pPr marL="342900" indent="-342900" algn="l">
              <a:buClr>
                <a:schemeClr val="hlink"/>
              </a:buClr>
              <a:buFontTx/>
              <a:buChar char="•"/>
            </a:pPr>
            <a:r>
              <a:rPr lang="en-GB" sz="2000" b="0" dirty="0" smtClean="0"/>
              <a:t>Testing</a:t>
            </a:r>
          </a:p>
          <a:p>
            <a:pPr marL="342900" indent="-342900" algn="l">
              <a:buClr>
                <a:schemeClr val="hlink"/>
              </a:buClr>
              <a:buFontTx/>
              <a:buChar char="•"/>
            </a:pPr>
            <a:r>
              <a:rPr lang="en-GB" sz="2000" b="0" dirty="0" smtClean="0"/>
              <a:t>Storing</a:t>
            </a:r>
          </a:p>
          <a:p>
            <a:pPr marL="342900" indent="-342900" algn="l">
              <a:buClr>
                <a:schemeClr val="hlink"/>
              </a:buClr>
              <a:buFontTx/>
              <a:buChar char="•"/>
            </a:pPr>
            <a:r>
              <a:rPr lang="en-GB" sz="2000" b="0" dirty="0" smtClean="0"/>
              <a:t>Distributing</a:t>
            </a:r>
            <a:endParaRPr lang="en-US" sz="2000" dirty="0"/>
          </a:p>
        </p:txBody>
      </p:sp>
      <p:sp>
        <p:nvSpPr>
          <p:cNvPr id="6" name="Content Placeholder 2"/>
          <p:cNvSpPr>
            <a:spLocks/>
          </p:cNvSpPr>
          <p:nvPr/>
        </p:nvSpPr>
        <p:spPr bwMode="auto">
          <a:xfrm>
            <a:off x="1219200" y="3727450"/>
            <a:ext cx="6619875" cy="1512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marL="174625" indent="-174625" algn="l">
              <a:lnSpc>
                <a:spcPct val="90000"/>
              </a:lnSpc>
              <a:spcBef>
                <a:spcPct val="70000"/>
              </a:spcBef>
              <a:buClr>
                <a:schemeClr val="hlink"/>
              </a:buClr>
              <a:buSzPct val="90000"/>
              <a:buFontTx/>
              <a:buChar char="•"/>
            </a:pPr>
            <a:endParaRPr lang="en-GB" sz="2000" b="0"/>
          </a:p>
          <a:p>
            <a:pPr marL="174625" indent="-174625" algn="l">
              <a:lnSpc>
                <a:spcPct val="90000"/>
              </a:lnSpc>
              <a:spcBef>
                <a:spcPct val="70000"/>
              </a:spcBef>
              <a:buClr>
                <a:schemeClr val="hlink"/>
              </a:buClr>
              <a:buSzPct val="90000"/>
              <a:buFontTx/>
              <a:buChar char="•"/>
            </a:pPr>
            <a:endParaRPr lang="en-GB" sz="2000" b="0"/>
          </a:p>
        </p:txBody>
      </p:sp>
      <p:sp>
        <p:nvSpPr>
          <p:cNvPr id="7" name="Rounded Rectangle 844804"/>
          <p:cNvSpPr>
            <a:spLocks noChangeArrowheads="1"/>
          </p:cNvSpPr>
          <p:nvPr/>
        </p:nvSpPr>
        <p:spPr bwMode="auto">
          <a:xfrm>
            <a:off x="477838" y="875490"/>
            <a:ext cx="8210550" cy="632297"/>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defRPr/>
            </a:pPr>
            <a:r>
              <a:rPr lang="en-US" dirty="0" smtClean="0"/>
              <a:t>There are costs associated </a:t>
            </a:r>
            <a:r>
              <a:rPr lang="en-US" dirty="0"/>
              <a:t>with the following stages of the imaging </a:t>
            </a:r>
            <a:r>
              <a:rPr lang="en-US" dirty="0" smtClean="0"/>
              <a:t>process: </a:t>
            </a:r>
            <a:endParaRPr lang="en-US" b="1" dirty="0">
              <a:cs typeface="Arial" pitchFamily="34" charset="0"/>
            </a:endParaRPr>
          </a:p>
        </p:txBody>
      </p:sp>
      <p:sp>
        <p:nvSpPr>
          <p:cNvPr id="8" name="AutoShape 3"/>
          <p:cNvSpPr>
            <a:spLocks noChangeArrowheads="1"/>
          </p:cNvSpPr>
          <p:nvPr/>
        </p:nvSpPr>
        <p:spPr bwMode="auto">
          <a:xfrm>
            <a:off x="971550" y="4661135"/>
            <a:ext cx="7426325" cy="1474038"/>
          </a:xfrm>
          <a:prstGeom prst="roundRect">
            <a:avLst>
              <a:gd name="adj" fmla="val 4167"/>
            </a:avLst>
          </a:prstGeom>
          <a:solidFill>
            <a:srgbClr val="DEE7F1"/>
          </a:solidFill>
          <a:ln w="9525" algn="ctr">
            <a:solidFill>
              <a:srgbClr val="333333"/>
            </a:solidFill>
            <a:round/>
            <a:headEnd/>
            <a:tailEnd/>
          </a:ln>
        </p:spPr>
        <p:txBody>
          <a:bodyPr/>
          <a:lstStyle/>
          <a:p>
            <a:pPr algn="l">
              <a:lnSpc>
                <a:spcPct val="90000"/>
              </a:lnSpc>
              <a:spcBef>
                <a:spcPct val="40000"/>
              </a:spcBef>
              <a:buSzPct val="80000"/>
            </a:pPr>
            <a:endParaRPr lang="ga-IE">
              <a:cs typeface="Arial" pitchFamily="34" charset="0"/>
            </a:endParaRPr>
          </a:p>
        </p:txBody>
      </p:sp>
      <p:sp>
        <p:nvSpPr>
          <p:cNvPr id="9" name="Rounded Rectangle 844806"/>
          <p:cNvSpPr>
            <a:spLocks noChangeArrowheads="1"/>
          </p:cNvSpPr>
          <p:nvPr/>
        </p:nvSpPr>
        <p:spPr bwMode="auto">
          <a:xfrm>
            <a:off x="1260476" y="4880500"/>
            <a:ext cx="6889750" cy="1035308"/>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342900" indent="-342900" algn="l">
              <a:buClr>
                <a:schemeClr val="hlink"/>
              </a:buClr>
              <a:buFontTx/>
              <a:buChar char="•"/>
            </a:pPr>
            <a:r>
              <a:rPr lang="en-GB" sz="2000" b="0" dirty="0" smtClean="0"/>
              <a:t>Thick images</a:t>
            </a:r>
          </a:p>
          <a:p>
            <a:pPr marL="342900" indent="-342900" algn="l">
              <a:buClr>
                <a:schemeClr val="hlink"/>
              </a:buClr>
              <a:buFontTx/>
              <a:buChar char="•"/>
            </a:pPr>
            <a:r>
              <a:rPr lang="en-GB" sz="2000" b="0" dirty="0" smtClean="0"/>
              <a:t>Thin images</a:t>
            </a:r>
          </a:p>
          <a:p>
            <a:pPr marL="342900" indent="-342900" algn="l">
              <a:buClr>
                <a:schemeClr val="hlink"/>
              </a:buClr>
              <a:buFontTx/>
              <a:buChar char="•"/>
            </a:pPr>
            <a:r>
              <a:rPr lang="en-GB" sz="2000" b="0" dirty="0" smtClean="0"/>
              <a:t>Hybrid images</a:t>
            </a:r>
            <a:endParaRPr lang="en-US" sz="2000" dirty="0"/>
          </a:p>
        </p:txBody>
      </p:sp>
      <p:sp>
        <p:nvSpPr>
          <p:cNvPr id="10" name="Rounded Rectangle 844804"/>
          <p:cNvSpPr>
            <a:spLocks noChangeArrowheads="1"/>
          </p:cNvSpPr>
          <p:nvPr/>
        </p:nvSpPr>
        <p:spPr bwMode="auto">
          <a:xfrm>
            <a:off x="423862" y="3838626"/>
            <a:ext cx="8210550" cy="632297"/>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defRPr/>
            </a:pPr>
            <a:r>
              <a:rPr lang="en-US" dirty="0" smtClean="0"/>
              <a:t>You can create the following types of images for distribution within your organization: </a:t>
            </a:r>
            <a:endParaRPr lang="en-US" b="1" dirty="0">
              <a:cs typeface="Arial" pitchFamily="34" charset="0"/>
            </a:endParaRPr>
          </a:p>
        </p:txBody>
      </p:sp>
    </p:spTree>
    <p:extLst>
      <p:ext uri="{BB962C8B-B14F-4D97-AF65-F5344CB8AC3E}">
        <p14:creationId xmlns:p14="http://schemas.microsoft.com/office/powerpoint/2010/main" xmlns="" val="29329084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WIM Image </a:t>
            </a:r>
            <a:r>
              <a:rPr lang="en-GB" dirty="0" smtClean="0"/>
              <a:t>Strategy</a:t>
            </a:r>
            <a:endParaRPr lang="en-GB" dirty="0"/>
          </a:p>
        </p:txBody>
      </p:sp>
      <p:sp>
        <p:nvSpPr>
          <p:cNvPr id="4" name="AutoShape 3"/>
          <p:cNvSpPr>
            <a:spLocks noChangeArrowheads="1"/>
          </p:cNvSpPr>
          <p:nvPr/>
        </p:nvSpPr>
        <p:spPr bwMode="auto">
          <a:xfrm>
            <a:off x="590550" y="2476500"/>
            <a:ext cx="7931150" cy="2806700"/>
          </a:xfrm>
          <a:prstGeom prst="roundRect">
            <a:avLst>
              <a:gd name="adj" fmla="val 4167"/>
            </a:avLst>
          </a:prstGeom>
          <a:solidFill>
            <a:srgbClr val="DEE7F1"/>
          </a:solidFill>
          <a:ln w="9525" algn="ctr">
            <a:solidFill>
              <a:srgbClr val="333333"/>
            </a:solidFill>
            <a:round/>
            <a:headEnd/>
            <a:tailEnd/>
          </a:ln>
        </p:spPr>
        <p:txBody>
          <a:bodyPr/>
          <a:lstStyle/>
          <a:p>
            <a:pPr algn="l">
              <a:lnSpc>
                <a:spcPct val="90000"/>
              </a:lnSpc>
              <a:spcBef>
                <a:spcPct val="40000"/>
              </a:spcBef>
              <a:buSzPct val="80000"/>
            </a:pPr>
            <a:endParaRPr lang="ga-IE">
              <a:ea typeface="MS PGothic" pitchFamily="34" charset="-128"/>
              <a:cs typeface="Arial" pitchFamily="34" charset="0"/>
            </a:endParaRPr>
          </a:p>
        </p:txBody>
      </p:sp>
      <p:sp>
        <p:nvSpPr>
          <p:cNvPr id="5" name="AutoShape 11"/>
          <p:cNvSpPr>
            <a:spLocks noChangeArrowheads="1"/>
          </p:cNvSpPr>
          <p:nvPr/>
        </p:nvSpPr>
        <p:spPr bwMode="auto">
          <a:xfrm>
            <a:off x="822325" y="3009900"/>
            <a:ext cx="7386638" cy="1663700"/>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342900" indent="-342900" algn="l">
              <a:buClr>
                <a:schemeClr val="hlink"/>
              </a:buClr>
              <a:buFontTx/>
              <a:buChar char="•"/>
            </a:pPr>
            <a:r>
              <a:rPr lang="en-GB" sz="2000" b="0">
                <a:ea typeface="MS PGothic" pitchFamily="34" charset="-128"/>
                <a:cs typeface="Arial" pitchFamily="34" charset="0"/>
              </a:rPr>
              <a:t>Hardware-agnostic</a:t>
            </a:r>
          </a:p>
          <a:p>
            <a:pPr marL="342900" indent="-342900" algn="l">
              <a:buClr>
                <a:schemeClr val="hlink"/>
              </a:buClr>
              <a:buFontTx/>
              <a:buChar char="•"/>
            </a:pPr>
            <a:r>
              <a:rPr lang="en-GB" sz="2000" b="0">
                <a:ea typeface="MS PGothic" pitchFamily="34" charset="-128"/>
                <a:cs typeface="Arial" pitchFamily="34" charset="0"/>
              </a:rPr>
              <a:t>Multiple-image storage</a:t>
            </a:r>
          </a:p>
          <a:p>
            <a:pPr marL="342900" indent="-342900" algn="l">
              <a:buClr>
                <a:schemeClr val="hlink"/>
              </a:buClr>
              <a:buFontTx/>
              <a:buChar char="•"/>
            </a:pPr>
            <a:r>
              <a:rPr lang="en-GB" sz="2000" b="0">
                <a:ea typeface="MS PGothic" pitchFamily="34" charset="-128"/>
                <a:cs typeface="Arial" pitchFamily="34" charset="0"/>
              </a:rPr>
              <a:t>Single-instance storage</a:t>
            </a:r>
          </a:p>
          <a:p>
            <a:pPr marL="342900" indent="-342900" algn="l">
              <a:buClr>
                <a:schemeClr val="hlink"/>
              </a:buClr>
              <a:buFontTx/>
              <a:buChar char="•"/>
            </a:pPr>
            <a:r>
              <a:rPr lang="en-GB" sz="2000" b="0">
                <a:ea typeface="MS PGothic" pitchFamily="34" charset="-128"/>
                <a:cs typeface="Arial" pitchFamily="34" charset="0"/>
              </a:rPr>
              <a:t>Offline-servicing</a:t>
            </a:r>
          </a:p>
          <a:p>
            <a:pPr marL="342900" indent="-342900" algn="l">
              <a:buClr>
                <a:schemeClr val="hlink"/>
              </a:buClr>
              <a:buFontTx/>
              <a:buChar char="•"/>
            </a:pPr>
            <a:r>
              <a:rPr lang="en-GB" sz="2000" b="0">
                <a:ea typeface="MS PGothic" pitchFamily="34" charset="-128"/>
                <a:cs typeface="Arial" pitchFamily="34" charset="0"/>
              </a:rPr>
              <a:t>File-based storage</a:t>
            </a:r>
            <a:endParaRPr lang="en-US" sz="2000" b="0">
              <a:ea typeface="MS PGothic" pitchFamily="34" charset="-128"/>
              <a:cs typeface="Arial" pitchFamily="34" charset="0"/>
            </a:endParaRPr>
          </a:p>
        </p:txBody>
      </p:sp>
      <p:sp>
        <p:nvSpPr>
          <p:cNvPr id="6" name="AutoShape 4"/>
          <p:cNvSpPr>
            <a:spLocks noChangeArrowheads="1"/>
          </p:cNvSpPr>
          <p:nvPr/>
        </p:nvSpPr>
        <p:spPr bwMode="auto">
          <a:xfrm>
            <a:off x="573088" y="1754188"/>
            <a:ext cx="7913687" cy="414337"/>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342900" indent="-342900" algn="l">
              <a:buClr>
                <a:schemeClr val="hlink"/>
              </a:buClr>
            </a:pPr>
            <a:r>
              <a:rPr lang="en-US" sz="2000" b="0">
                <a:ea typeface="MS PGothic" pitchFamily="34" charset="-128"/>
                <a:cs typeface="Arial" pitchFamily="34" charset="0"/>
              </a:rPr>
              <a:t>WIM format image files have the following benefits</a:t>
            </a:r>
            <a:r>
              <a:rPr lang="en-GB" sz="2000" b="0">
                <a:ea typeface="MS PGothic" pitchFamily="34" charset="-128"/>
                <a:cs typeface="Arial" pitchFamily="34" charset="0"/>
              </a:rPr>
              <a:t>:</a:t>
            </a:r>
          </a:p>
        </p:txBody>
      </p:sp>
    </p:spTree>
    <p:extLst>
      <p:ext uri="{BB962C8B-B14F-4D97-AF65-F5344CB8AC3E}">
        <p14:creationId xmlns:p14="http://schemas.microsoft.com/office/powerpoint/2010/main" xmlns="" val="28360619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VHD Image Strategy</a:t>
            </a:r>
          </a:p>
        </p:txBody>
      </p:sp>
      <p:sp>
        <p:nvSpPr>
          <p:cNvPr id="4" name="AutoShape 3"/>
          <p:cNvSpPr>
            <a:spLocks noChangeArrowheads="1"/>
          </p:cNvSpPr>
          <p:nvPr/>
        </p:nvSpPr>
        <p:spPr bwMode="auto">
          <a:xfrm>
            <a:off x="552450" y="2133600"/>
            <a:ext cx="7931150" cy="4275138"/>
          </a:xfrm>
          <a:prstGeom prst="roundRect">
            <a:avLst>
              <a:gd name="adj" fmla="val 4167"/>
            </a:avLst>
          </a:prstGeom>
          <a:solidFill>
            <a:srgbClr val="DEE7F1"/>
          </a:solidFill>
          <a:ln w="9525" algn="ctr">
            <a:solidFill>
              <a:srgbClr val="333333"/>
            </a:solidFill>
            <a:round/>
            <a:headEnd/>
            <a:tailEnd/>
          </a:ln>
        </p:spPr>
        <p:txBody>
          <a:bodyPr/>
          <a:lstStyle/>
          <a:p>
            <a:pPr algn="l">
              <a:lnSpc>
                <a:spcPct val="90000"/>
              </a:lnSpc>
              <a:spcBef>
                <a:spcPct val="40000"/>
              </a:spcBef>
              <a:buSzPct val="80000"/>
            </a:pPr>
            <a:endParaRPr lang="ga-IE">
              <a:ea typeface="MS PGothic" pitchFamily="34" charset="-128"/>
              <a:cs typeface="Arial" pitchFamily="34" charset="0"/>
            </a:endParaRPr>
          </a:p>
        </p:txBody>
      </p:sp>
      <p:sp>
        <p:nvSpPr>
          <p:cNvPr id="5" name="AutoShape 11"/>
          <p:cNvSpPr>
            <a:spLocks noChangeArrowheads="1"/>
          </p:cNvSpPr>
          <p:nvPr/>
        </p:nvSpPr>
        <p:spPr bwMode="auto">
          <a:xfrm>
            <a:off x="858838" y="2787650"/>
            <a:ext cx="7327900" cy="3225800"/>
          </a:xfrm>
          <a:prstGeom prst="roundRect">
            <a:avLst>
              <a:gd name="adj" fmla="val 4167"/>
            </a:avLst>
          </a:prstGeom>
          <a:solidFill>
            <a:srgbClr val="EAE1C8"/>
          </a:solidFill>
          <a:ln w="9525" algn="ctr">
            <a:solidFill>
              <a:srgbClr val="333333"/>
            </a:solidFill>
            <a:round/>
            <a:headEnd/>
            <a:tailEnd/>
          </a:ln>
        </p:spPr>
        <p:txBody>
          <a:bodyPr anchor="ctr">
            <a:spAutoFit/>
          </a:bodyPr>
          <a:lstStyle/>
          <a:p>
            <a:pPr algn="l">
              <a:buClr>
                <a:schemeClr val="hlink"/>
              </a:buClr>
            </a:pPr>
            <a:r>
              <a:rPr lang="en-GB" sz="2000" b="0">
                <a:ea typeface="MS PGothic" pitchFamily="34" charset="-128"/>
                <a:cs typeface="Arial" pitchFamily="34" charset="0"/>
              </a:rPr>
              <a:t>The VHD cannot contain:</a:t>
            </a:r>
          </a:p>
          <a:p>
            <a:pPr marL="742950" lvl="1" indent="-285750" algn="l">
              <a:buClr>
                <a:schemeClr val="hlink"/>
              </a:buClr>
              <a:buFontTx/>
              <a:buChar char="•"/>
            </a:pPr>
            <a:r>
              <a:rPr lang="en-GB" sz="2000" b="0">
                <a:ea typeface="MS PGothic" pitchFamily="34" charset="-128"/>
                <a:cs typeface="Arial" pitchFamily="34" charset="0"/>
              </a:rPr>
              <a:t>More than one operating system</a:t>
            </a:r>
          </a:p>
          <a:p>
            <a:pPr marL="742950" lvl="1" indent="-285750" algn="l">
              <a:buClr>
                <a:schemeClr val="hlink"/>
              </a:buClr>
              <a:buFontTx/>
              <a:buChar char="•"/>
            </a:pPr>
            <a:r>
              <a:rPr lang="en-GB" sz="2000" b="0">
                <a:ea typeface="MS PGothic" pitchFamily="34" charset="-128"/>
                <a:cs typeface="Arial" pitchFamily="34" charset="0"/>
              </a:rPr>
              <a:t>More than one disk partition</a:t>
            </a:r>
          </a:p>
          <a:p>
            <a:pPr marL="742950" lvl="1" indent="-285750" algn="l">
              <a:buClr>
                <a:schemeClr val="hlink"/>
              </a:buClr>
              <a:buFontTx/>
              <a:buChar char="•"/>
            </a:pPr>
            <a:r>
              <a:rPr lang="en-GB" sz="2000" b="0">
                <a:ea typeface="MS PGothic" pitchFamily="34" charset="-128"/>
                <a:cs typeface="Arial" pitchFamily="34" charset="0"/>
              </a:rPr>
              <a:t>Applications or data</a:t>
            </a:r>
          </a:p>
          <a:p>
            <a:pPr marL="742950" lvl="1" indent="-285750" algn="l">
              <a:buClr>
                <a:schemeClr val="hlink"/>
              </a:buClr>
              <a:buFontTx/>
              <a:buChar char="•"/>
            </a:pPr>
            <a:r>
              <a:rPr lang="en-GB" sz="2000" b="0">
                <a:ea typeface="MS PGothic" pitchFamily="34" charset="-128"/>
                <a:cs typeface="Arial" pitchFamily="34" charset="0"/>
              </a:rPr>
              <a:t>A 64-bit operating system partitioned using GPT</a:t>
            </a:r>
          </a:p>
          <a:p>
            <a:pPr algn="l">
              <a:buClr>
                <a:schemeClr val="hlink"/>
              </a:buClr>
            </a:pPr>
            <a:r>
              <a:rPr lang="en-GB" sz="2000" b="0">
                <a:ea typeface="MS PGothic" pitchFamily="34" charset="-128"/>
                <a:cs typeface="Arial" pitchFamily="34" charset="0"/>
              </a:rPr>
              <a:t>VHD image files can only contain the following operating systems:</a:t>
            </a:r>
          </a:p>
          <a:p>
            <a:pPr marL="742950" lvl="1" indent="-285750" algn="l">
              <a:buClr>
                <a:schemeClr val="hlink"/>
              </a:buClr>
              <a:buFontTx/>
              <a:buChar char="•"/>
            </a:pPr>
            <a:r>
              <a:rPr lang="en-GB" sz="2000" b="0">
                <a:ea typeface="MS PGothic" pitchFamily="34" charset="-128"/>
                <a:cs typeface="Arial" pitchFamily="34" charset="0"/>
              </a:rPr>
              <a:t>Windows 7 Enterprise </a:t>
            </a:r>
          </a:p>
          <a:p>
            <a:pPr marL="742950" lvl="1" indent="-285750" algn="l">
              <a:buClr>
                <a:schemeClr val="hlink"/>
              </a:buClr>
              <a:buFontTx/>
              <a:buChar char="•"/>
            </a:pPr>
            <a:r>
              <a:rPr lang="en-GB" sz="2000" b="0">
                <a:ea typeface="MS PGothic" pitchFamily="34" charset="-128"/>
                <a:cs typeface="Arial" pitchFamily="34" charset="0"/>
              </a:rPr>
              <a:t>Windows 7 Ultimate</a:t>
            </a:r>
          </a:p>
          <a:p>
            <a:pPr marL="742950" lvl="1" indent="-285750" algn="l">
              <a:buClr>
                <a:schemeClr val="hlink"/>
              </a:buClr>
              <a:buFontTx/>
              <a:buChar char="•"/>
            </a:pPr>
            <a:r>
              <a:rPr lang="en-GB" sz="2000" b="0">
                <a:ea typeface="MS PGothic" pitchFamily="34" charset="-128"/>
                <a:cs typeface="Arial" pitchFamily="34" charset="0"/>
              </a:rPr>
              <a:t>Windows Server 2008 R2</a:t>
            </a:r>
          </a:p>
        </p:txBody>
      </p:sp>
      <p:sp>
        <p:nvSpPr>
          <p:cNvPr id="6" name="AutoShape 4"/>
          <p:cNvSpPr>
            <a:spLocks noChangeArrowheads="1"/>
          </p:cNvSpPr>
          <p:nvPr/>
        </p:nvSpPr>
        <p:spPr bwMode="auto">
          <a:xfrm>
            <a:off x="531813" y="1063625"/>
            <a:ext cx="7921625" cy="727075"/>
          </a:xfrm>
          <a:prstGeom prst="roundRect">
            <a:avLst>
              <a:gd name="adj" fmla="val 4167"/>
            </a:avLst>
          </a:prstGeom>
          <a:solidFill>
            <a:srgbClr val="EAE1C8"/>
          </a:solidFill>
          <a:ln w="9525" algn="ctr">
            <a:solidFill>
              <a:srgbClr val="333333"/>
            </a:solidFill>
            <a:round/>
            <a:headEnd/>
            <a:tailEnd/>
          </a:ln>
        </p:spPr>
        <p:txBody>
          <a:bodyPr anchor="ctr">
            <a:spAutoFit/>
          </a:bodyPr>
          <a:lstStyle/>
          <a:p>
            <a:pPr algn="l">
              <a:buClr>
                <a:schemeClr val="hlink"/>
              </a:buClr>
            </a:pPr>
            <a:r>
              <a:rPr lang="en-GB" sz="2000" b="0" dirty="0">
                <a:ea typeface="MS PGothic" pitchFamily="34" charset="-128"/>
                <a:cs typeface="Arial" pitchFamily="34" charset="0"/>
              </a:rPr>
              <a:t>In Windows Server 2008 </a:t>
            </a:r>
            <a:r>
              <a:rPr lang="en-GB" sz="2000" b="0" dirty="0" smtClean="0">
                <a:ea typeface="MS PGothic" pitchFamily="34" charset="-128"/>
                <a:cs typeface="Arial" pitchFamily="34" charset="0"/>
              </a:rPr>
              <a:t>R2, </a:t>
            </a:r>
            <a:r>
              <a:rPr lang="en-GB" sz="2000" b="0" dirty="0">
                <a:ea typeface="MS PGothic" pitchFamily="34" charset="-128"/>
                <a:cs typeface="Arial" pitchFamily="34" charset="0"/>
              </a:rPr>
              <a:t>you can also use VHD images to deploy Windows Server to physical </a:t>
            </a:r>
            <a:r>
              <a:rPr lang="en-GB" sz="2000" b="0" dirty="0" smtClean="0">
                <a:ea typeface="MS PGothic" pitchFamily="34" charset="-128"/>
                <a:cs typeface="Arial" pitchFamily="34" charset="0"/>
              </a:rPr>
              <a:t>computers</a:t>
            </a:r>
            <a:endParaRPr lang="en-GB" sz="2000" b="0" dirty="0">
              <a:ea typeface="MS PGothic" pitchFamily="34" charset="-128"/>
              <a:cs typeface="Arial" pitchFamily="34" charset="0"/>
            </a:endParaRPr>
          </a:p>
        </p:txBody>
      </p:sp>
      <p:sp>
        <p:nvSpPr>
          <p:cNvPr id="7" name="AutoShape 4"/>
          <p:cNvSpPr>
            <a:spLocks noChangeArrowheads="1"/>
          </p:cNvSpPr>
          <p:nvPr/>
        </p:nvSpPr>
        <p:spPr bwMode="auto">
          <a:xfrm>
            <a:off x="579438" y="2081213"/>
            <a:ext cx="8320087" cy="3394075"/>
          </a:xfrm>
          <a:prstGeom prst="roundRect">
            <a:avLst>
              <a:gd name="adj" fmla="val 4167"/>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round/>
                <a:headEnd/>
                <a:tailEnd/>
              </a14:hiddenLine>
            </a:ext>
          </a:extLst>
        </p:spPr>
        <p:txBody>
          <a:bodyPr lIns="137160"/>
          <a:lstStyle/>
          <a:p>
            <a:pPr algn="l">
              <a:lnSpc>
                <a:spcPct val="90000"/>
              </a:lnSpc>
            </a:pPr>
            <a:r>
              <a:rPr lang="en-US" sz="1900"/>
              <a:t>There are certain limitations:</a:t>
            </a:r>
          </a:p>
          <a:p>
            <a:pPr>
              <a:lnSpc>
                <a:spcPct val="90000"/>
              </a:lnSpc>
            </a:pPr>
            <a:endParaRPr lang="en-US" sz="1900"/>
          </a:p>
          <a:p>
            <a:pPr>
              <a:lnSpc>
                <a:spcPct val="90000"/>
              </a:lnSpc>
            </a:pPr>
            <a:endParaRPr lang="en-US" sz="1900"/>
          </a:p>
        </p:txBody>
      </p:sp>
    </p:spTree>
    <p:extLst>
      <p:ext uri="{BB962C8B-B14F-4D97-AF65-F5344CB8AC3E}">
        <p14:creationId xmlns:p14="http://schemas.microsoft.com/office/powerpoint/2010/main" xmlns="" val="17737085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Demonstration: How to Capture Images</a:t>
            </a:r>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FontTx/>
              <a:buNone/>
            </a:pPr>
            <a:r>
              <a:rPr lang="en-US" b="1" dirty="0" smtClean="0"/>
              <a:t>In this demonstration, you will see how to: </a:t>
            </a:r>
          </a:p>
          <a:p>
            <a:pPr lvl="0"/>
            <a:r>
              <a:rPr lang="en-US" b="0" dirty="0"/>
              <a:t>Create a folder for captured images</a:t>
            </a:r>
            <a:endParaRPr lang="en-GB" b="0" dirty="0"/>
          </a:p>
          <a:p>
            <a:pPr lvl="0"/>
            <a:r>
              <a:rPr lang="en-US" b="0" dirty="0"/>
              <a:t>Prepare the source computer </a:t>
            </a:r>
            <a:endParaRPr lang="en-GB" b="0" dirty="0"/>
          </a:p>
          <a:p>
            <a:pPr lvl="0"/>
            <a:r>
              <a:rPr lang="en-US" b="0" dirty="0"/>
              <a:t>Mount a customized Windows PE image</a:t>
            </a:r>
            <a:endParaRPr lang="en-GB" b="0" dirty="0"/>
          </a:p>
          <a:p>
            <a:pPr lvl="0"/>
            <a:r>
              <a:rPr lang="en-US" b="0" dirty="0"/>
              <a:t>Capture the source computer as an image</a:t>
            </a:r>
            <a:endParaRPr lang="en-GB" b="0" dirty="0"/>
          </a:p>
          <a:p>
            <a:endParaRPr lang="en-US" b="0" dirty="0"/>
          </a:p>
        </p:txBody>
      </p:sp>
    </p:spTree>
    <p:extLst>
      <p:ext uri="{BB962C8B-B14F-4D97-AF65-F5344CB8AC3E}">
        <p14:creationId xmlns:p14="http://schemas.microsoft.com/office/powerpoint/2010/main" xmlns="" val="20296360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Tree>
    <p:extLst>
      <p:ext uri="{BB962C8B-B14F-4D97-AF65-F5344CB8AC3E}">
        <p14:creationId xmlns:p14="http://schemas.microsoft.com/office/powerpoint/2010/main" xmlns="" val="290516065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Demonstration: How to Edit Images</a:t>
            </a:r>
          </a:p>
        </p:txBody>
      </p:sp>
      <p:sp>
        <p:nvSpPr>
          <p:cNvPr id="4" name="Rectangle 3"/>
          <p:cNvSpPr txBox="1">
            <a:spLocks noChangeArrowheads="1"/>
          </p:cNvSpPr>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FontTx/>
              <a:buNone/>
            </a:pPr>
            <a:r>
              <a:rPr lang="en-US" b="1" dirty="0" smtClean="0"/>
              <a:t>In this demonstration, you will see how to: </a:t>
            </a:r>
          </a:p>
          <a:p>
            <a:pPr lvl="0"/>
            <a:r>
              <a:rPr lang="en-US" b="0" dirty="0"/>
              <a:t>Examine an existing WIM image file</a:t>
            </a:r>
            <a:endParaRPr lang="en-GB" b="0" dirty="0"/>
          </a:p>
          <a:p>
            <a:pPr lvl="0"/>
            <a:r>
              <a:rPr lang="en-US" b="0" dirty="0"/>
              <a:t>Mount the existing image</a:t>
            </a:r>
            <a:endParaRPr lang="en-GB" b="0" dirty="0"/>
          </a:p>
          <a:p>
            <a:pPr lvl="0"/>
            <a:r>
              <a:rPr lang="en-US" b="0" dirty="0"/>
              <a:t>Adding drivers to the image</a:t>
            </a:r>
            <a:endParaRPr lang="en-GB" b="0" dirty="0"/>
          </a:p>
          <a:p>
            <a:endParaRPr lang="en-US" b="0" dirty="0"/>
          </a:p>
        </p:txBody>
      </p:sp>
    </p:spTree>
    <p:extLst>
      <p:ext uri="{BB962C8B-B14F-4D97-AF65-F5344CB8AC3E}">
        <p14:creationId xmlns:p14="http://schemas.microsoft.com/office/powerpoint/2010/main" xmlns="" val="1839729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Tree>
    <p:extLst>
      <p:ext uri="{BB962C8B-B14F-4D97-AF65-F5344CB8AC3E}">
        <p14:creationId xmlns:p14="http://schemas.microsoft.com/office/powerpoint/2010/main" xmlns="" val="281668439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4: </a:t>
            </a:r>
            <a:r>
              <a:rPr lang="en-US" dirty="0"/>
              <a:t>Implementing a Deployment Automation Strategy</a:t>
            </a:r>
            <a:endParaRPr lang="en-US" dirty="0" smtClean="0"/>
          </a:p>
        </p:txBody>
      </p:sp>
      <p:sp>
        <p:nvSpPr>
          <p:cNvPr id="6147" name="Rectangle 3"/>
          <p:cNvSpPr>
            <a:spLocks noGrp="1" noChangeArrowheads="1"/>
          </p:cNvSpPr>
          <p:nvPr>
            <p:ph type="body" idx="1"/>
          </p:nvPr>
        </p:nvSpPr>
        <p:spPr/>
        <p:txBody>
          <a:bodyPr/>
          <a:lstStyle/>
          <a:p>
            <a:r>
              <a:rPr lang="en-GB" dirty="0" smtClean="0"/>
              <a:t>Windows AIK</a:t>
            </a:r>
          </a:p>
          <a:p>
            <a:r>
              <a:rPr lang="en-GB" dirty="0" smtClean="0"/>
              <a:t>Windows Deployment Services</a:t>
            </a:r>
          </a:p>
          <a:p>
            <a:r>
              <a:rPr lang="en-GB" dirty="0" smtClean="0"/>
              <a:t>Microsoft Deployment Toolkit</a:t>
            </a:r>
          </a:p>
          <a:p>
            <a:r>
              <a:rPr lang="en-US" dirty="0"/>
              <a:t>High-Touch Retail Media Deployments</a:t>
            </a:r>
            <a:endParaRPr lang="en-GB" dirty="0"/>
          </a:p>
          <a:p>
            <a:r>
              <a:rPr lang="en-US" dirty="0"/>
              <a:t>High-Touch Standard Image Deployments</a:t>
            </a:r>
            <a:endParaRPr lang="en-GB" dirty="0"/>
          </a:p>
          <a:p>
            <a:r>
              <a:rPr lang="en-US" dirty="0"/>
              <a:t>Lite-Touch High-Volume Deployments</a:t>
            </a:r>
            <a:endParaRPr lang="en-GB" dirty="0"/>
          </a:p>
          <a:p>
            <a:r>
              <a:rPr lang="en-US" dirty="0"/>
              <a:t>Zero-Touch High-Volume Deployments</a:t>
            </a:r>
            <a:endParaRPr lang="en-GB" dirty="0"/>
          </a:p>
          <a:p>
            <a:r>
              <a:rPr lang="en-GB" dirty="0" smtClean="0"/>
              <a:t>Discussion: Choosing a Deployment Topology</a:t>
            </a:r>
          </a:p>
          <a:p>
            <a:pPr marL="0" indent="0">
              <a:buNone/>
            </a:pPr>
            <a:endParaRPr lang="en-US" dirty="0" smtClean="0"/>
          </a:p>
          <a:p>
            <a:pPr eaLnBrk="1" hangingPunct="1"/>
            <a:endParaRPr lang="en-GB" dirty="0" smtClean="0"/>
          </a:p>
        </p:txBody>
      </p:sp>
    </p:spTree>
    <p:extLst>
      <p:ext uri="{BB962C8B-B14F-4D97-AF65-F5344CB8AC3E}">
        <p14:creationId xmlns:p14="http://schemas.microsoft.com/office/powerpoint/2010/main" xmlns="" val="28727113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Windows AIK</a:t>
            </a:r>
            <a:endParaRPr lang="en-GB" dirty="0"/>
          </a:p>
        </p:txBody>
      </p:sp>
      <p:sp>
        <p:nvSpPr>
          <p:cNvPr id="4" name="AutoShape 2"/>
          <p:cNvSpPr>
            <a:spLocks noChangeArrowheads="1"/>
          </p:cNvSpPr>
          <p:nvPr/>
        </p:nvSpPr>
        <p:spPr bwMode="auto">
          <a:xfrm>
            <a:off x="498475" y="973138"/>
            <a:ext cx="8147050" cy="5167312"/>
          </a:xfrm>
          <a:prstGeom prst="roundRect">
            <a:avLst>
              <a:gd name="adj" fmla="val 4167"/>
            </a:avLst>
          </a:prstGeom>
          <a:solidFill>
            <a:srgbClr val="DEE7F1"/>
          </a:solidFill>
          <a:ln w="9525" algn="ctr">
            <a:solidFill>
              <a:srgbClr val="333333"/>
            </a:solidFill>
            <a:round/>
            <a:headEnd/>
            <a:tailEnd/>
          </a:ln>
        </p:spPr>
        <p:txBody>
          <a:bodyPr/>
          <a:lstStyle/>
          <a:p>
            <a:pPr algn="l">
              <a:lnSpc>
                <a:spcPct val="90000"/>
              </a:lnSpc>
              <a:spcBef>
                <a:spcPct val="40000"/>
              </a:spcBef>
              <a:buSzPct val="80000"/>
            </a:pPr>
            <a:r>
              <a:rPr lang="en-US">
                <a:ea typeface="MS PGothic" pitchFamily="34" charset="-128"/>
                <a:cs typeface="Arial" pitchFamily="34" charset="0"/>
              </a:rPr>
              <a:t>Functional Overview:</a:t>
            </a:r>
          </a:p>
          <a:p>
            <a:pPr algn="l">
              <a:lnSpc>
                <a:spcPct val="90000"/>
              </a:lnSpc>
              <a:spcBef>
                <a:spcPct val="40000"/>
              </a:spcBef>
              <a:buSzPct val="80000"/>
            </a:pPr>
            <a:endParaRPr lang="en-US">
              <a:ea typeface="MS PGothic" pitchFamily="34" charset="-128"/>
              <a:cs typeface="Arial" pitchFamily="34" charset="0"/>
            </a:endParaRPr>
          </a:p>
          <a:p>
            <a:pPr algn="l">
              <a:lnSpc>
                <a:spcPct val="90000"/>
              </a:lnSpc>
              <a:spcBef>
                <a:spcPct val="40000"/>
              </a:spcBef>
              <a:buSzPct val="80000"/>
            </a:pPr>
            <a:endParaRPr lang="en-US">
              <a:ea typeface="MS PGothic" pitchFamily="34" charset="-128"/>
              <a:cs typeface="Arial" pitchFamily="34" charset="0"/>
            </a:endParaRPr>
          </a:p>
          <a:p>
            <a:pPr algn="l">
              <a:lnSpc>
                <a:spcPct val="90000"/>
              </a:lnSpc>
              <a:spcBef>
                <a:spcPct val="40000"/>
              </a:spcBef>
              <a:buSzPct val="80000"/>
            </a:pPr>
            <a:endParaRPr lang="en-US">
              <a:ea typeface="MS PGothic" pitchFamily="34" charset="-128"/>
              <a:cs typeface="Arial" pitchFamily="34" charset="0"/>
            </a:endParaRPr>
          </a:p>
          <a:p>
            <a:pPr algn="l">
              <a:lnSpc>
                <a:spcPct val="90000"/>
              </a:lnSpc>
              <a:spcBef>
                <a:spcPct val="40000"/>
              </a:spcBef>
              <a:buSzPct val="80000"/>
            </a:pPr>
            <a:endParaRPr lang="en-US">
              <a:ea typeface="MS PGothic" pitchFamily="34" charset="-128"/>
              <a:cs typeface="Arial" pitchFamily="34" charset="0"/>
            </a:endParaRPr>
          </a:p>
          <a:p>
            <a:pPr algn="l">
              <a:lnSpc>
                <a:spcPct val="90000"/>
              </a:lnSpc>
              <a:spcBef>
                <a:spcPct val="40000"/>
              </a:spcBef>
              <a:buSzPct val="80000"/>
            </a:pPr>
            <a:endParaRPr lang="en-US">
              <a:ea typeface="MS PGothic" pitchFamily="34" charset="-128"/>
              <a:cs typeface="Arial" pitchFamily="34" charset="0"/>
            </a:endParaRPr>
          </a:p>
          <a:p>
            <a:pPr algn="l">
              <a:lnSpc>
                <a:spcPct val="90000"/>
              </a:lnSpc>
              <a:spcBef>
                <a:spcPct val="40000"/>
              </a:spcBef>
              <a:buSzPct val="80000"/>
            </a:pPr>
            <a:r>
              <a:rPr lang="en-US">
                <a:ea typeface="MS PGothic" pitchFamily="34" charset="-128"/>
                <a:cs typeface="Arial" pitchFamily="34" charset="0"/>
              </a:rPr>
              <a:t>Windows AIK Tools:</a:t>
            </a:r>
          </a:p>
          <a:p>
            <a:pPr algn="l">
              <a:lnSpc>
                <a:spcPct val="90000"/>
              </a:lnSpc>
              <a:spcBef>
                <a:spcPct val="40000"/>
              </a:spcBef>
              <a:buSzPct val="80000"/>
            </a:pPr>
            <a:endParaRPr lang="en-US">
              <a:ea typeface="MS PGothic" pitchFamily="34" charset="-128"/>
              <a:cs typeface="Arial" pitchFamily="34" charset="0"/>
            </a:endParaRPr>
          </a:p>
          <a:p>
            <a:pPr algn="l">
              <a:lnSpc>
                <a:spcPct val="90000"/>
              </a:lnSpc>
              <a:spcBef>
                <a:spcPct val="40000"/>
              </a:spcBef>
              <a:buSzPct val="80000"/>
            </a:pPr>
            <a:endParaRPr lang="en-US">
              <a:ea typeface="MS PGothic" pitchFamily="34" charset="-128"/>
              <a:cs typeface="Arial" pitchFamily="34" charset="0"/>
            </a:endParaRPr>
          </a:p>
        </p:txBody>
      </p:sp>
      <p:sp>
        <p:nvSpPr>
          <p:cNvPr id="5" name="AutoShape 5"/>
          <p:cNvSpPr>
            <a:spLocks noChangeArrowheads="1"/>
          </p:cNvSpPr>
          <p:nvPr/>
        </p:nvSpPr>
        <p:spPr bwMode="auto">
          <a:xfrm>
            <a:off x="671513" y="1390650"/>
            <a:ext cx="7712075" cy="1790700"/>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1143000" lvl="2" indent="-228600" algn="l">
              <a:buClr>
                <a:schemeClr val="hlink"/>
              </a:buClr>
              <a:buFontTx/>
              <a:buChar char="•"/>
            </a:pPr>
            <a:r>
              <a:rPr lang="en-GB" b="0"/>
              <a:t>Create and configure answer files</a:t>
            </a:r>
          </a:p>
          <a:p>
            <a:pPr marL="1143000" lvl="2" indent="-228600" algn="l">
              <a:buClr>
                <a:schemeClr val="hlink"/>
              </a:buClr>
              <a:buFontTx/>
              <a:buChar char="•"/>
            </a:pPr>
            <a:r>
              <a:rPr lang="en-GB" b="0"/>
              <a:t>Manage Volume Activation of Windows computers</a:t>
            </a:r>
          </a:p>
          <a:p>
            <a:pPr marL="1143000" lvl="2" indent="-228600" algn="l">
              <a:buClr>
                <a:schemeClr val="hlink"/>
              </a:buClr>
              <a:buFontTx/>
              <a:buChar char="•"/>
            </a:pPr>
            <a:r>
              <a:rPr lang="en-GB" b="0"/>
              <a:t>Create and configure Windows PE images </a:t>
            </a:r>
          </a:p>
          <a:p>
            <a:pPr marL="1143000" lvl="2" indent="-228600" algn="l">
              <a:buClr>
                <a:schemeClr val="hlink"/>
              </a:buClr>
              <a:buFontTx/>
              <a:buChar char="•"/>
            </a:pPr>
            <a:r>
              <a:rPr lang="en-GB" b="0"/>
              <a:t>Create and manage a distribution share</a:t>
            </a:r>
          </a:p>
          <a:p>
            <a:pPr marL="1143000" lvl="2" indent="-228600" algn="l">
              <a:buClr>
                <a:schemeClr val="hlink"/>
              </a:buClr>
              <a:buFontTx/>
              <a:buChar char="•"/>
            </a:pPr>
            <a:r>
              <a:rPr lang="en-GB" b="0"/>
              <a:t>Manage configuration sets</a:t>
            </a:r>
          </a:p>
          <a:p>
            <a:pPr marL="1143000" lvl="2" indent="-228600" algn="l">
              <a:buClr>
                <a:schemeClr val="hlink"/>
              </a:buClr>
              <a:buFontTx/>
              <a:buChar char="•"/>
            </a:pPr>
            <a:r>
              <a:rPr lang="en-GB" b="0"/>
              <a:t>Manage third-party drivers for distribution</a:t>
            </a:r>
          </a:p>
        </p:txBody>
      </p:sp>
      <p:sp>
        <p:nvSpPr>
          <p:cNvPr id="6" name="AutoShape 5"/>
          <p:cNvSpPr>
            <a:spLocks noChangeArrowheads="1"/>
          </p:cNvSpPr>
          <p:nvPr/>
        </p:nvSpPr>
        <p:spPr bwMode="auto">
          <a:xfrm>
            <a:off x="674688" y="3576638"/>
            <a:ext cx="7702550" cy="2354262"/>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1143000" lvl="2" indent="-228600" algn="l">
              <a:buClr>
                <a:schemeClr val="hlink"/>
              </a:buClr>
              <a:buFontTx/>
              <a:buChar char="•"/>
            </a:pPr>
            <a:r>
              <a:rPr lang="en-GB" b="0"/>
              <a:t>Windows System Image Manager</a:t>
            </a:r>
          </a:p>
          <a:p>
            <a:pPr marL="1143000" lvl="2" indent="-228600" algn="l">
              <a:buClr>
                <a:schemeClr val="hlink"/>
              </a:buClr>
              <a:buFontTx/>
              <a:buChar char="•"/>
            </a:pPr>
            <a:r>
              <a:rPr lang="en-GB" b="0"/>
              <a:t>Volume Activation Management Tool</a:t>
            </a:r>
          </a:p>
          <a:p>
            <a:pPr marL="1143000" lvl="2" indent="-228600" algn="l">
              <a:buClr>
                <a:schemeClr val="hlink"/>
              </a:buClr>
              <a:buFontTx/>
              <a:buChar char="•"/>
            </a:pPr>
            <a:r>
              <a:rPr lang="en-GB" b="0"/>
              <a:t>User State Migration Tool 4.0</a:t>
            </a:r>
          </a:p>
          <a:p>
            <a:pPr marL="1143000" lvl="2" indent="-228600" algn="l">
              <a:buClr>
                <a:schemeClr val="hlink"/>
              </a:buClr>
              <a:buFontTx/>
              <a:buChar char="•"/>
            </a:pPr>
            <a:r>
              <a:rPr lang="en-GB" b="0"/>
              <a:t>Windows PE tools</a:t>
            </a:r>
          </a:p>
          <a:p>
            <a:pPr marL="1143000" lvl="2" indent="-228600" algn="l">
              <a:buClr>
                <a:schemeClr val="hlink"/>
              </a:buClr>
              <a:buFontTx/>
              <a:buChar char="•"/>
            </a:pPr>
            <a:r>
              <a:rPr lang="en-GB" b="0"/>
              <a:t>ImageX.exe</a:t>
            </a:r>
          </a:p>
          <a:p>
            <a:pPr marL="1143000" lvl="2" indent="-228600" algn="l">
              <a:buClr>
                <a:schemeClr val="hlink"/>
              </a:buClr>
              <a:buFontTx/>
              <a:buChar char="•"/>
            </a:pPr>
            <a:r>
              <a:rPr lang="en-GB" b="0"/>
              <a:t>Deployment Image Servicing and Management Tool</a:t>
            </a:r>
          </a:p>
          <a:p>
            <a:pPr marL="1143000" lvl="2" indent="-228600" algn="l">
              <a:buClr>
                <a:schemeClr val="hlink"/>
              </a:buClr>
              <a:buFontTx/>
              <a:buChar char="•"/>
            </a:pPr>
            <a:r>
              <a:rPr lang="en-GB" b="0"/>
              <a:t>BCDboot.exe</a:t>
            </a:r>
          </a:p>
          <a:p>
            <a:pPr marL="1143000" lvl="2" indent="-228600" algn="l">
              <a:buClr>
                <a:schemeClr val="hlink"/>
              </a:buClr>
              <a:buFontTx/>
              <a:buChar char="•"/>
            </a:pPr>
            <a:r>
              <a:rPr lang="en-GB" b="0"/>
              <a:t>Sysprep.exe</a:t>
            </a:r>
          </a:p>
        </p:txBody>
      </p:sp>
    </p:spTree>
    <p:extLst>
      <p:ext uri="{BB962C8B-B14F-4D97-AF65-F5344CB8AC3E}">
        <p14:creationId xmlns:p14="http://schemas.microsoft.com/office/powerpoint/2010/main" xmlns="" val="15971033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1: Developing a Deployment Strategy</a:t>
            </a:r>
          </a:p>
        </p:txBody>
      </p:sp>
      <p:sp>
        <p:nvSpPr>
          <p:cNvPr id="6147" name="Rectangle 3"/>
          <p:cNvSpPr>
            <a:spLocks noGrp="1" noChangeArrowheads="1"/>
          </p:cNvSpPr>
          <p:nvPr>
            <p:ph type="body" idx="1"/>
          </p:nvPr>
        </p:nvSpPr>
        <p:spPr/>
        <p:txBody>
          <a:bodyPr/>
          <a:lstStyle/>
          <a:p>
            <a:r>
              <a:rPr lang="en-GB" dirty="0" smtClean="0"/>
              <a:t>The Importance of Developing a Deployment Strategy</a:t>
            </a:r>
            <a:endParaRPr lang="en-GB" dirty="0"/>
          </a:p>
          <a:p>
            <a:r>
              <a:rPr lang="en-GB" dirty="0"/>
              <a:t>Windows Server 2008 </a:t>
            </a:r>
            <a:r>
              <a:rPr lang="en-GB" dirty="0" smtClean="0"/>
              <a:t>R2 Editions</a:t>
            </a:r>
            <a:endParaRPr lang="en-GB" dirty="0"/>
          </a:p>
          <a:p>
            <a:r>
              <a:rPr lang="en-GB" dirty="0" smtClean="0"/>
              <a:t>When to Choose Server Core?</a:t>
            </a:r>
            <a:endParaRPr lang="en-GB" dirty="0"/>
          </a:p>
          <a:p>
            <a:r>
              <a:rPr lang="en-GB" dirty="0" smtClean="0"/>
              <a:t>Upgrading </a:t>
            </a:r>
            <a:r>
              <a:rPr lang="en-GB" dirty="0"/>
              <a:t>to Windows Server </a:t>
            </a:r>
            <a:r>
              <a:rPr lang="en-GB" dirty="0" smtClean="0"/>
              <a:t>2008</a:t>
            </a:r>
            <a:endParaRPr lang="en-GB" dirty="0"/>
          </a:p>
          <a:p>
            <a:r>
              <a:rPr lang="en-GB" dirty="0" smtClean="0"/>
              <a:t>Windows </a:t>
            </a:r>
            <a:r>
              <a:rPr lang="en-GB" dirty="0"/>
              <a:t>Server 2008 </a:t>
            </a:r>
            <a:r>
              <a:rPr lang="en-GB" dirty="0" smtClean="0"/>
              <a:t>Licensing</a:t>
            </a:r>
            <a:endParaRPr lang="en-GB" dirty="0"/>
          </a:p>
          <a:p>
            <a:r>
              <a:rPr lang="en-GB" dirty="0" smtClean="0"/>
              <a:t>Activation</a:t>
            </a:r>
            <a:r>
              <a:rPr lang="en-GB" dirty="0"/>
              <a:t> </a:t>
            </a:r>
            <a:r>
              <a:rPr lang="en-GB" dirty="0" smtClean="0"/>
              <a:t>Options</a:t>
            </a:r>
          </a:p>
          <a:p>
            <a:r>
              <a:rPr lang="en-GB" dirty="0" smtClean="0"/>
              <a:t>Microsoft Assessment Planning Toolkit</a:t>
            </a:r>
            <a:endParaRPr lang="en-GB" dirty="0"/>
          </a:p>
          <a:p>
            <a:endParaRPr lang="en-US" dirty="0" smtClean="0"/>
          </a:p>
          <a:p>
            <a:pPr eaLnBrk="1" hangingPunct="1"/>
            <a:endParaRPr lang="en-GB" dirty="0" smtClean="0"/>
          </a:p>
        </p:txBody>
      </p:sp>
    </p:spTree>
    <p:extLst>
      <p:ext uri="{BB962C8B-B14F-4D97-AF65-F5344CB8AC3E}">
        <p14:creationId xmlns:p14="http://schemas.microsoft.com/office/powerpoint/2010/main" xmlns="" val="35220324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Windows Deployment Services</a:t>
            </a:r>
            <a:endParaRPr lang="en-GB" dirty="0"/>
          </a:p>
        </p:txBody>
      </p:sp>
      <p:sp>
        <p:nvSpPr>
          <p:cNvPr id="4" name="AutoShape 12"/>
          <p:cNvSpPr>
            <a:spLocks noChangeArrowheads="1"/>
          </p:cNvSpPr>
          <p:nvPr/>
        </p:nvSpPr>
        <p:spPr bwMode="auto">
          <a:xfrm>
            <a:off x="373063" y="2038350"/>
            <a:ext cx="8375650" cy="3309938"/>
          </a:xfrm>
          <a:prstGeom prst="roundRect">
            <a:avLst>
              <a:gd name="adj" fmla="val 2856"/>
            </a:avLst>
          </a:prstGeom>
          <a:solidFill>
            <a:srgbClr val="DEE7F1"/>
          </a:solidFill>
          <a:ln w="9525" algn="ctr">
            <a:solidFill>
              <a:srgbClr val="333333"/>
            </a:solidFill>
            <a:round/>
            <a:headEnd/>
            <a:tailEnd/>
          </a:ln>
        </p:spPr>
        <p:txBody>
          <a:bodyPr/>
          <a:lstStyle/>
          <a:p>
            <a:pPr algn="l">
              <a:lnSpc>
                <a:spcPct val="90000"/>
              </a:lnSpc>
              <a:spcBef>
                <a:spcPct val="40000"/>
              </a:spcBef>
              <a:buSzPct val="80000"/>
            </a:pPr>
            <a:r>
              <a:rPr lang="en-GB" sz="2000" b="0">
                <a:ea typeface="MS PGothic" pitchFamily="34" charset="-128"/>
                <a:cs typeface="Arial" pitchFamily="34" charset="0"/>
              </a:rPr>
              <a:t>Functions:</a:t>
            </a:r>
          </a:p>
          <a:p>
            <a:pPr algn="l">
              <a:lnSpc>
                <a:spcPct val="90000"/>
              </a:lnSpc>
              <a:spcBef>
                <a:spcPct val="40000"/>
              </a:spcBef>
              <a:buSzPct val="80000"/>
            </a:pPr>
            <a:endParaRPr lang="en-GB" sz="2000" b="0">
              <a:ea typeface="MS PGothic" pitchFamily="34" charset="-128"/>
              <a:cs typeface="Arial" pitchFamily="34" charset="0"/>
            </a:endParaRPr>
          </a:p>
        </p:txBody>
      </p:sp>
      <p:sp>
        <p:nvSpPr>
          <p:cNvPr id="5" name="AutoShape 5"/>
          <p:cNvSpPr>
            <a:spLocks noChangeArrowheads="1"/>
          </p:cNvSpPr>
          <p:nvPr/>
        </p:nvSpPr>
        <p:spPr bwMode="auto">
          <a:xfrm>
            <a:off x="369888" y="1204913"/>
            <a:ext cx="8428037" cy="665162"/>
          </a:xfrm>
          <a:prstGeom prst="roundRect">
            <a:avLst>
              <a:gd name="adj" fmla="val 4167"/>
            </a:avLst>
          </a:prstGeom>
          <a:solidFill>
            <a:srgbClr val="EAE1C8"/>
          </a:solidFill>
          <a:ln w="9525" algn="ctr">
            <a:solidFill>
              <a:srgbClr val="333333"/>
            </a:solidFill>
            <a:round/>
            <a:headEnd/>
            <a:tailEnd/>
          </a:ln>
        </p:spPr>
        <p:txBody>
          <a:bodyPr anchor="ctr">
            <a:spAutoFit/>
          </a:bodyPr>
          <a:lstStyle/>
          <a:p>
            <a:pPr algn="l">
              <a:buClr>
                <a:schemeClr val="hlink"/>
              </a:buClr>
            </a:pPr>
            <a:r>
              <a:rPr lang="en-GB" b="0" dirty="0"/>
              <a:t>Windows Deployment Services</a:t>
            </a:r>
            <a:r>
              <a:rPr lang="en-GB" b="0" dirty="0">
                <a:cs typeface="Arial" pitchFamily="34" charset="0"/>
              </a:rPr>
              <a:t> is a server role provided with both Windows Server 2008 and Windows Server 2008 </a:t>
            </a:r>
            <a:r>
              <a:rPr lang="en-GB" b="0" dirty="0" smtClean="0">
                <a:cs typeface="Arial" pitchFamily="34" charset="0"/>
              </a:rPr>
              <a:t>R2</a:t>
            </a:r>
            <a:endParaRPr lang="en-US" b="0" dirty="0">
              <a:cs typeface="Arial" pitchFamily="34" charset="0"/>
            </a:endParaRPr>
          </a:p>
        </p:txBody>
      </p:sp>
      <p:sp>
        <p:nvSpPr>
          <p:cNvPr id="6" name="Text Box 20"/>
          <p:cNvSpPr txBox="1">
            <a:spLocks noChangeArrowheads="1"/>
          </p:cNvSpPr>
          <p:nvPr/>
        </p:nvSpPr>
        <p:spPr bwMode="auto">
          <a:xfrm>
            <a:off x="654050" y="2963863"/>
            <a:ext cx="1841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endParaRPr lang="ga-IE"/>
          </a:p>
        </p:txBody>
      </p:sp>
      <p:sp>
        <p:nvSpPr>
          <p:cNvPr id="7" name="Text Box 21"/>
          <p:cNvSpPr txBox="1">
            <a:spLocks noChangeArrowheads="1"/>
          </p:cNvSpPr>
          <p:nvPr/>
        </p:nvSpPr>
        <p:spPr bwMode="auto">
          <a:xfrm>
            <a:off x="514350" y="2586038"/>
            <a:ext cx="8142288" cy="2511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marL="342900" indent="-342900">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spcBef>
                <a:spcPct val="40000"/>
              </a:spcBef>
              <a:buClr>
                <a:schemeClr val="hlink"/>
              </a:buClr>
              <a:buSzPct val="70000"/>
              <a:buFontTx/>
              <a:buChar char="•"/>
            </a:pPr>
            <a:r>
              <a:rPr lang="en-GB" b="0"/>
              <a:t>Enables you to perform network-based installations</a:t>
            </a:r>
          </a:p>
          <a:p>
            <a:pPr algn="l">
              <a:lnSpc>
                <a:spcPct val="90000"/>
              </a:lnSpc>
              <a:spcBef>
                <a:spcPct val="40000"/>
              </a:spcBef>
              <a:buClr>
                <a:schemeClr val="hlink"/>
              </a:buClr>
              <a:buSzPct val="70000"/>
              <a:buFontTx/>
              <a:buChar char="•"/>
            </a:pPr>
            <a:r>
              <a:rPr lang="en-GB" b="0"/>
              <a:t>Simplifies the deployment process</a:t>
            </a:r>
          </a:p>
          <a:p>
            <a:pPr algn="l">
              <a:lnSpc>
                <a:spcPct val="90000"/>
              </a:lnSpc>
              <a:spcBef>
                <a:spcPct val="40000"/>
              </a:spcBef>
              <a:buClr>
                <a:schemeClr val="hlink"/>
              </a:buClr>
              <a:buSzPct val="70000"/>
              <a:buFontTx/>
              <a:buChar char="•"/>
            </a:pPr>
            <a:r>
              <a:rPr lang="en-GB" b="0"/>
              <a:t>Supports deployment to computers that have no current operating system</a:t>
            </a:r>
          </a:p>
          <a:p>
            <a:pPr algn="l">
              <a:lnSpc>
                <a:spcPct val="90000"/>
              </a:lnSpc>
              <a:spcBef>
                <a:spcPct val="40000"/>
              </a:spcBef>
              <a:buClr>
                <a:schemeClr val="hlink"/>
              </a:buClr>
              <a:buSzPct val="70000"/>
              <a:buFontTx/>
              <a:buChar char="•"/>
            </a:pPr>
            <a:r>
              <a:rPr lang="en-GB" b="0"/>
              <a:t>Provides end-to-end deployment solutions for both client and server computers</a:t>
            </a:r>
          </a:p>
          <a:p>
            <a:pPr algn="l">
              <a:lnSpc>
                <a:spcPct val="90000"/>
              </a:lnSpc>
              <a:spcBef>
                <a:spcPct val="40000"/>
              </a:spcBef>
              <a:buClr>
                <a:schemeClr val="hlink"/>
              </a:buClr>
              <a:buSzPct val="70000"/>
              <a:buFontTx/>
              <a:buChar char="•"/>
            </a:pPr>
            <a:r>
              <a:rPr lang="en-GB" b="0"/>
              <a:t>Uses existing technologies, such as Windows PE, .wim and .vhd image files, and image-based deployment</a:t>
            </a:r>
          </a:p>
        </p:txBody>
      </p:sp>
      <p:sp>
        <p:nvSpPr>
          <p:cNvPr id="8" name="AutoShape 5"/>
          <p:cNvSpPr>
            <a:spLocks noChangeArrowheads="1"/>
          </p:cNvSpPr>
          <p:nvPr/>
        </p:nvSpPr>
        <p:spPr bwMode="auto">
          <a:xfrm>
            <a:off x="327025" y="5586413"/>
            <a:ext cx="8428038" cy="665162"/>
          </a:xfrm>
          <a:prstGeom prst="roundRect">
            <a:avLst>
              <a:gd name="adj" fmla="val 4167"/>
            </a:avLst>
          </a:prstGeom>
          <a:solidFill>
            <a:srgbClr val="EAE1C8"/>
          </a:solidFill>
          <a:ln w="9525" algn="ctr">
            <a:solidFill>
              <a:srgbClr val="333333"/>
            </a:solidFill>
            <a:round/>
            <a:headEnd/>
            <a:tailEnd/>
          </a:ln>
        </p:spPr>
        <p:txBody>
          <a:bodyPr anchor="ctr">
            <a:spAutoFit/>
          </a:bodyPr>
          <a:lstStyle/>
          <a:p>
            <a:pPr algn="l">
              <a:buClr>
                <a:schemeClr val="hlink"/>
              </a:buClr>
            </a:pPr>
            <a:r>
              <a:rPr lang="en-GB" b="0" dirty="0"/>
              <a:t>Windows Deployment Services</a:t>
            </a:r>
            <a:r>
              <a:rPr lang="en-GB" b="0" dirty="0">
                <a:cs typeface="Arial" pitchFamily="34" charset="0"/>
              </a:rPr>
              <a:t> integrates closely with Windows 7 and Windows Server 2008 R2 componentized </a:t>
            </a:r>
            <a:r>
              <a:rPr lang="en-GB" b="0" dirty="0" smtClean="0">
                <a:cs typeface="Arial" pitchFamily="34" charset="0"/>
              </a:rPr>
              <a:t>architecture</a:t>
            </a:r>
            <a:endParaRPr lang="en-US" b="0" dirty="0">
              <a:cs typeface="Arial" pitchFamily="34" charset="0"/>
            </a:endParaRPr>
          </a:p>
        </p:txBody>
      </p:sp>
    </p:spTree>
    <p:extLst>
      <p:ext uri="{BB962C8B-B14F-4D97-AF65-F5344CB8AC3E}">
        <p14:creationId xmlns:p14="http://schemas.microsoft.com/office/powerpoint/2010/main" xmlns="" val="15975107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Microsoft Deployment Toolkit</a:t>
            </a:r>
            <a:endParaRPr lang="en-GB" dirty="0"/>
          </a:p>
        </p:txBody>
      </p:sp>
      <p:sp>
        <p:nvSpPr>
          <p:cNvPr id="4" name="AutoShape 12"/>
          <p:cNvSpPr>
            <a:spLocks noChangeArrowheads="1"/>
          </p:cNvSpPr>
          <p:nvPr/>
        </p:nvSpPr>
        <p:spPr bwMode="auto">
          <a:xfrm>
            <a:off x="407988" y="2571750"/>
            <a:ext cx="8375650" cy="2398713"/>
          </a:xfrm>
          <a:prstGeom prst="roundRect">
            <a:avLst>
              <a:gd name="adj" fmla="val 2856"/>
            </a:avLst>
          </a:prstGeom>
          <a:solidFill>
            <a:srgbClr val="DEE7F1"/>
          </a:solidFill>
          <a:ln w="9525" algn="ctr">
            <a:solidFill>
              <a:srgbClr val="333333"/>
            </a:solidFill>
            <a:round/>
            <a:headEnd/>
            <a:tailEnd/>
          </a:ln>
        </p:spPr>
        <p:txBody>
          <a:bodyPr/>
          <a:lstStyle/>
          <a:p>
            <a:pPr algn="l">
              <a:lnSpc>
                <a:spcPct val="90000"/>
              </a:lnSpc>
              <a:spcBef>
                <a:spcPct val="40000"/>
              </a:spcBef>
              <a:buSzPct val="80000"/>
            </a:pPr>
            <a:r>
              <a:rPr lang="en-US" sz="2000" b="0"/>
              <a:t>MDT 2010 supports Windows Server 2008 R2 in the following scenarios</a:t>
            </a:r>
            <a:r>
              <a:rPr lang="en-GB" sz="2000" b="0"/>
              <a:t>:</a:t>
            </a:r>
          </a:p>
          <a:p>
            <a:pPr algn="l">
              <a:lnSpc>
                <a:spcPct val="90000"/>
              </a:lnSpc>
              <a:spcBef>
                <a:spcPct val="40000"/>
              </a:spcBef>
              <a:buSzPct val="80000"/>
            </a:pPr>
            <a:endParaRPr lang="en-GB" sz="2000" b="0"/>
          </a:p>
        </p:txBody>
      </p:sp>
      <p:sp>
        <p:nvSpPr>
          <p:cNvPr id="5" name="AutoShape 5"/>
          <p:cNvSpPr>
            <a:spLocks noChangeArrowheads="1"/>
          </p:cNvSpPr>
          <p:nvPr/>
        </p:nvSpPr>
        <p:spPr bwMode="auto">
          <a:xfrm>
            <a:off x="373063" y="1546225"/>
            <a:ext cx="8423275" cy="727075"/>
          </a:xfrm>
          <a:prstGeom prst="roundRect">
            <a:avLst>
              <a:gd name="adj" fmla="val 4167"/>
            </a:avLst>
          </a:prstGeom>
          <a:solidFill>
            <a:srgbClr val="EAE1C8"/>
          </a:solidFill>
          <a:ln w="9525" algn="ctr">
            <a:solidFill>
              <a:srgbClr val="333333"/>
            </a:solidFill>
            <a:round/>
            <a:headEnd/>
            <a:tailEnd/>
          </a:ln>
        </p:spPr>
        <p:txBody>
          <a:bodyPr anchor="ctr">
            <a:spAutoFit/>
          </a:bodyPr>
          <a:lstStyle/>
          <a:p>
            <a:pPr algn="l">
              <a:buClr>
                <a:schemeClr val="hlink"/>
              </a:buClr>
            </a:pPr>
            <a:r>
              <a:rPr lang="en-GB" sz="2000" b="0" dirty="0">
                <a:cs typeface="Arial" pitchFamily="34" charset="0"/>
              </a:rPr>
              <a:t>MDT 2010 is a unified set of tools and resources designed to simplify the process of deploying server software</a:t>
            </a:r>
            <a:endParaRPr lang="en-US" sz="2000" b="0" dirty="0">
              <a:cs typeface="Arial" pitchFamily="34" charset="0"/>
            </a:endParaRPr>
          </a:p>
        </p:txBody>
      </p:sp>
      <p:sp>
        <p:nvSpPr>
          <p:cNvPr id="6" name="Text Box 20"/>
          <p:cNvSpPr txBox="1">
            <a:spLocks noChangeArrowheads="1"/>
          </p:cNvSpPr>
          <p:nvPr/>
        </p:nvSpPr>
        <p:spPr bwMode="auto">
          <a:xfrm>
            <a:off x="688975" y="3317875"/>
            <a:ext cx="1841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endParaRPr lang="ga-IE"/>
          </a:p>
        </p:txBody>
      </p:sp>
      <p:sp>
        <p:nvSpPr>
          <p:cNvPr id="7" name="Text Box 21"/>
          <p:cNvSpPr txBox="1">
            <a:spLocks noChangeArrowheads="1"/>
          </p:cNvSpPr>
          <p:nvPr/>
        </p:nvSpPr>
        <p:spPr bwMode="auto">
          <a:xfrm>
            <a:off x="561975" y="3346450"/>
            <a:ext cx="8142288" cy="1557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marL="342900" indent="-342900">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l">
              <a:lnSpc>
                <a:spcPct val="90000"/>
              </a:lnSpc>
              <a:spcBef>
                <a:spcPct val="40000"/>
              </a:spcBef>
              <a:buClr>
                <a:schemeClr val="hlink"/>
              </a:buClr>
              <a:buFontTx/>
              <a:buChar char="•"/>
            </a:pPr>
            <a:r>
              <a:rPr lang="en-GB" sz="2000" b="0"/>
              <a:t>New computer</a:t>
            </a:r>
          </a:p>
          <a:p>
            <a:pPr algn="l">
              <a:lnSpc>
                <a:spcPct val="90000"/>
              </a:lnSpc>
              <a:spcBef>
                <a:spcPct val="40000"/>
              </a:spcBef>
              <a:buClr>
                <a:schemeClr val="hlink"/>
              </a:buClr>
              <a:buFontTx/>
              <a:buChar char="•"/>
            </a:pPr>
            <a:r>
              <a:rPr lang="en-GB" sz="2000" b="0"/>
              <a:t>Upgrade</a:t>
            </a:r>
          </a:p>
          <a:p>
            <a:pPr algn="l">
              <a:lnSpc>
                <a:spcPct val="90000"/>
              </a:lnSpc>
              <a:spcBef>
                <a:spcPct val="40000"/>
              </a:spcBef>
              <a:buClr>
                <a:schemeClr val="hlink"/>
              </a:buClr>
              <a:buFontTx/>
              <a:buChar char="•"/>
            </a:pPr>
            <a:r>
              <a:rPr lang="en-GB" sz="2000" b="0"/>
              <a:t>Migration</a:t>
            </a:r>
          </a:p>
          <a:p>
            <a:pPr algn="l">
              <a:lnSpc>
                <a:spcPct val="90000"/>
              </a:lnSpc>
              <a:spcBef>
                <a:spcPct val="40000"/>
              </a:spcBef>
              <a:buClr>
                <a:schemeClr val="hlink"/>
              </a:buClr>
              <a:buFontTx/>
              <a:buChar char="•"/>
            </a:pPr>
            <a:r>
              <a:rPr lang="en-GB" sz="2000" b="0"/>
              <a:t>Lite-Touch</a:t>
            </a:r>
          </a:p>
        </p:txBody>
      </p:sp>
      <p:sp>
        <p:nvSpPr>
          <p:cNvPr id="8" name="AutoShape 5"/>
          <p:cNvSpPr>
            <a:spLocks noChangeArrowheads="1"/>
          </p:cNvSpPr>
          <p:nvPr/>
        </p:nvSpPr>
        <p:spPr bwMode="auto">
          <a:xfrm>
            <a:off x="382588" y="5226050"/>
            <a:ext cx="8429625" cy="727075"/>
          </a:xfrm>
          <a:prstGeom prst="roundRect">
            <a:avLst>
              <a:gd name="adj" fmla="val 4167"/>
            </a:avLst>
          </a:prstGeom>
          <a:solidFill>
            <a:srgbClr val="EAE1C8"/>
          </a:solidFill>
          <a:ln w="9525" algn="ctr">
            <a:solidFill>
              <a:srgbClr val="333333"/>
            </a:solidFill>
            <a:round/>
            <a:headEnd/>
            <a:tailEnd/>
          </a:ln>
        </p:spPr>
        <p:txBody>
          <a:bodyPr anchor="ctr">
            <a:spAutoFit/>
          </a:bodyPr>
          <a:lstStyle/>
          <a:p>
            <a:pPr algn="l">
              <a:buClr>
                <a:schemeClr val="hlink"/>
              </a:buClr>
            </a:pPr>
            <a:r>
              <a:rPr lang="en-US" sz="2000" b="0"/>
              <a:t>MDT 2010 shows you how to use the new deployment tools together as part of an end-to-end deployment process</a:t>
            </a:r>
            <a:endParaRPr lang="en-US" sz="2000" b="0">
              <a:cs typeface="Arial" pitchFamily="34" charset="0"/>
            </a:endParaRPr>
          </a:p>
        </p:txBody>
      </p:sp>
    </p:spTree>
    <p:extLst>
      <p:ext uri="{BB962C8B-B14F-4D97-AF65-F5344CB8AC3E}">
        <p14:creationId xmlns:p14="http://schemas.microsoft.com/office/powerpoint/2010/main" xmlns="" val="23391449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60375" y="0"/>
            <a:ext cx="7773988" cy="741363"/>
          </a:xfrm>
        </p:spPr>
        <p:txBody>
          <a:bodyPr/>
          <a:lstStyle/>
          <a:p>
            <a:r>
              <a:rPr lang="en-US" smtClean="0"/>
              <a:t>High-Touch Retail Media Deployments</a:t>
            </a:r>
            <a:endParaRPr lang="en-GB" smtClean="0"/>
          </a:p>
        </p:txBody>
      </p:sp>
      <p:sp>
        <p:nvSpPr>
          <p:cNvPr id="5" name="AutoShape 6"/>
          <p:cNvSpPr>
            <a:spLocks noChangeArrowheads="1"/>
          </p:cNvSpPr>
          <p:nvPr/>
        </p:nvSpPr>
        <p:spPr bwMode="auto">
          <a:xfrm>
            <a:off x="1289050" y="2687638"/>
            <a:ext cx="6518275" cy="2820987"/>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tIns="137160" bIns="137160" anchor="ctr">
            <a:spAutoFit/>
          </a:bodyPr>
          <a:lstStyle/>
          <a:p>
            <a:pPr marL="231775" indent="-231775">
              <a:lnSpc>
                <a:spcPct val="90000"/>
              </a:lnSpc>
              <a:spcAft>
                <a:spcPct val="40000"/>
              </a:spcAft>
              <a:buSzPct val="80000"/>
              <a:buFontTx/>
              <a:buBlip>
                <a:blip r:embed="rId3"/>
              </a:buBlip>
              <a:defRPr/>
            </a:pPr>
            <a:r>
              <a:rPr lang="en-US" sz="2200">
                <a:cs typeface="Arial" pitchFamily="34" charset="0"/>
              </a:rPr>
              <a:t>View WIM file contents</a:t>
            </a:r>
          </a:p>
          <a:p>
            <a:pPr marL="231775" indent="-231775">
              <a:lnSpc>
                <a:spcPct val="90000"/>
              </a:lnSpc>
              <a:spcAft>
                <a:spcPct val="40000"/>
              </a:spcAft>
              <a:buSzPct val="80000"/>
              <a:buFontTx/>
              <a:buBlip>
                <a:blip r:embed="rId3"/>
              </a:buBlip>
              <a:defRPr/>
            </a:pPr>
            <a:r>
              <a:rPr lang="en-US" sz="2200">
                <a:cs typeface="Arial" pitchFamily="34" charset="0"/>
              </a:rPr>
              <a:t>Capture images</a:t>
            </a:r>
          </a:p>
          <a:p>
            <a:pPr marL="231775" indent="-231775">
              <a:lnSpc>
                <a:spcPct val="90000"/>
              </a:lnSpc>
              <a:spcAft>
                <a:spcPct val="40000"/>
              </a:spcAft>
              <a:buSzPct val="80000"/>
              <a:buFontTx/>
              <a:buBlip>
                <a:blip r:embed="rId3"/>
              </a:buBlip>
              <a:defRPr/>
            </a:pPr>
            <a:r>
              <a:rPr lang="en-US" sz="2200">
                <a:cs typeface="Arial" pitchFamily="34" charset="0"/>
              </a:rPr>
              <a:t>Mount images for offline image editing</a:t>
            </a:r>
          </a:p>
          <a:p>
            <a:pPr marL="231775" indent="-231775">
              <a:lnSpc>
                <a:spcPct val="90000"/>
              </a:lnSpc>
              <a:spcAft>
                <a:spcPct val="40000"/>
              </a:spcAft>
              <a:buSzPct val="80000"/>
              <a:buFontTx/>
              <a:buBlip>
                <a:blip r:embed="rId3"/>
              </a:buBlip>
              <a:defRPr/>
            </a:pPr>
            <a:r>
              <a:rPr lang="en-US" sz="2200">
                <a:cs typeface="Arial" pitchFamily="34" charset="0"/>
              </a:rPr>
              <a:t>Store multiple images in a single file</a:t>
            </a:r>
          </a:p>
          <a:p>
            <a:pPr marL="231775" indent="-231775">
              <a:lnSpc>
                <a:spcPct val="90000"/>
              </a:lnSpc>
              <a:spcAft>
                <a:spcPct val="40000"/>
              </a:spcAft>
              <a:buSzPct val="80000"/>
              <a:buFontTx/>
              <a:buBlip>
                <a:blip r:embed="rId3"/>
              </a:buBlip>
              <a:defRPr/>
            </a:pPr>
            <a:r>
              <a:rPr lang="en-US" sz="2200">
                <a:cs typeface="Arial" pitchFamily="34" charset="0"/>
              </a:rPr>
              <a:t>Compress image files</a:t>
            </a:r>
          </a:p>
          <a:p>
            <a:pPr marL="231775" indent="-231775">
              <a:lnSpc>
                <a:spcPct val="90000"/>
              </a:lnSpc>
              <a:spcAft>
                <a:spcPct val="40000"/>
              </a:spcAft>
              <a:buSzPct val="80000"/>
              <a:buFontTx/>
              <a:buBlip>
                <a:blip r:embed="rId3"/>
              </a:buBlip>
              <a:defRPr/>
            </a:pPr>
            <a:r>
              <a:rPr lang="en-US" sz="2200">
                <a:cs typeface="Arial" pitchFamily="34" charset="0"/>
              </a:rPr>
              <a:t>Implement image-creating scripts</a:t>
            </a:r>
          </a:p>
        </p:txBody>
      </p:sp>
      <p:sp>
        <p:nvSpPr>
          <p:cNvPr id="6" name="AutoShape 3"/>
          <p:cNvSpPr>
            <a:spLocks noChangeArrowheads="1"/>
          </p:cNvSpPr>
          <p:nvPr/>
        </p:nvSpPr>
        <p:spPr bwMode="auto">
          <a:xfrm>
            <a:off x="927100" y="2133600"/>
            <a:ext cx="7156450" cy="3551238"/>
          </a:xfrm>
          <a:prstGeom prst="roundRect">
            <a:avLst>
              <a:gd name="adj" fmla="val 4167"/>
            </a:avLst>
          </a:prstGeom>
          <a:solidFill>
            <a:srgbClr val="DEE7F1"/>
          </a:solidFill>
          <a:ln w="9525" algn="ctr">
            <a:solidFill>
              <a:srgbClr val="333333"/>
            </a:solidFill>
            <a:round/>
            <a:headEnd/>
            <a:tailEnd/>
          </a:ln>
        </p:spPr>
        <p:txBody>
          <a:bodyPr/>
          <a:lstStyle/>
          <a:p>
            <a:pPr algn="l">
              <a:lnSpc>
                <a:spcPct val="90000"/>
              </a:lnSpc>
              <a:spcBef>
                <a:spcPct val="40000"/>
              </a:spcBef>
              <a:buSzPct val="80000"/>
            </a:pPr>
            <a:endParaRPr lang="ga-IE">
              <a:ea typeface="MS PGothic" pitchFamily="34" charset="-128"/>
              <a:cs typeface="Arial" pitchFamily="34" charset="0"/>
            </a:endParaRPr>
          </a:p>
        </p:txBody>
      </p:sp>
      <p:sp>
        <p:nvSpPr>
          <p:cNvPr id="7" name="AutoShape 4"/>
          <p:cNvSpPr>
            <a:spLocks noChangeArrowheads="1"/>
          </p:cNvSpPr>
          <p:nvPr/>
        </p:nvSpPr>
        <p:spPr bwMode="auto">
          <a:xfrm>
            <a:off x="1100138" y="2439988"/>
            <a:ext cx="6727825" cy="2916237"/>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342900" indent="-342900" algn="l">
              <a:buClr>
                <a:schemeClr val="hlink"/>
              </a:buClr>
              <a:buFontTx/>
              <a:buAutoNum type="arabicPeriod"/>
            </a:pPr>
            <a:r>
              <a:rPr lang="en-US" b="0"/>
              <a:t>Use Windows SIM to create an answer file</a:t>
            </a:r>
            <a:endParaRPr lang="en-GB" b="0"/>
          </a:p>
          <a:p>
            <a:pPr marL="342900" indent="-342900" algn="l">
              <a:buClr>
                <a:schemeClr val="hlink"/>
              </a:buClr>
              <a:buFontTx/>
              <a:buAutoNum type="arabicPeriod"/>
            </a:pPr>
            <a:r>
              <a:rPr lang="en-US" b="0"/>
              <a:t>Copy the answer file to removable media; for example, copy the answer file as AutoUnattend.xml to your USB memory stick</a:t>
            </a:r>
            <a:endParaRPr lang="en-GB" b="0"/>
          </a:p>
          <a:p>
            <a:pPr marL="342900" indent="-342900" algn="l">
              <a:buClr>
                <a:schemeClr val="hlink"/>
              </a:buClr>
              <a:buFontTx/>
              <a:buAutoNum type="arabicPeriod"/>
            </a:pPr>
            <a:r>
              <a:rPr lang="en-US" b="0"/>
              <a:t>Insert the memory stick in the target server computer along with the retail media DVD</a:t>
            </a:r>
            <a:endParaRPr lang="en-GB" b="0"/>
          </a:p>
          <a:p>
            <a:pPr marL="342900" indent="-342900" algn="l">
              <a:buClr>
                <a:schemeClr val="hlink"/>
              </a:buClr>
              <a:buFontTx/>
              <a:buAutoNum type="arabicPeriod"/>
            </a:pPr>
            <a:r>
              <a:rPr lang="en-US" b="0"/>
              <a:t>Power on the server computer; setup starts automatically and scans attached drives for the AutoUnattend.xml answer file</a:t>
            </a:r>
            <a:endParaRPr lang="en-GB" b="0"/>
          </a:p>
          <a:p>
            <a:pPr marL="342900" indent="-342900" algn="l">
              <a:buClr>
                <a:schemeClr val="hlink"/>
              </a:buClr>
              <a:buFontTx/>
              <a:buAutoNum type="arabicPeriod"/>
            </a:pPr>
            <a:r>
              <a:rPr lang="en-US" b="0"/>
              <a:t>After installation, configure any remaining settings</a:t>
            </a:r>
            <a:endParaRPr lang="en-GB" b="0"/>
          </a:p>
        </p:txBody>
      </p:sp>
      <p:sp>
        <p:nvSpPr>
          <p:cNvPr id="8" name="Rounded Rectangle 844804"/>
          <p:cNvSpPr>
            <a:spLocks noChangeArrowheads="1"/>
          </p:cNvSpPr>
          <p:nvPr/>
        </p:nvSpPr>
        <p:spPr bwMode="auto">
          <a:xfrm>
            <a:off x="963613" y="1108075"/>
            <a:ext cx="7086600" cy="828675"/>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l">
              <a:lnSpc>
                <a:spcPct val="90000"/>
              </a:lnSpc>
              <a:defRPr/>
            </a:pPr>
            <a:r>
              <a:rPr lang="en-GB"/>
              <a:t>Use the following procedure to perform an automated high-touch, retail media deployment:</a:t>
            </a:r>
            <a:endParaRPr lang="en-US">
              <a:cs typeface="Arial" pitchFamily="34" charset="0"/>
            </a:endParaRPr>
          </a:p>
        </p:txBody>
      </p:sp>
    </p:spTree>
    <p:extLst>
      <p:ext uri="{BB962C8B-B14F-4D97-AF65-F5344CB8AC3E}">
        <p14:creationId xmlns:p14="http://schemas.microsoft.com/office/powerpoint/2010/main" xmlns="" val="11238117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60375" y="0"/>
            <a:ext cx="7773988" cy="741363"/>
          </a:xfrm>
        </p:spPr>
        <p:txBody>
          <a:bodyPr/>
          <a:lstStyle/>
          <a:p>
            <a:r>
              <a:rPr lang="en-US" smtClean="0"/>
              <a:t>High-Touch Standard Image Deployments</a:t>
            </a:r>
            <a:endParaRPr lang="en-GB" smtClean="0"/>
          </a:p>
        </p:txBody>
      </p:sp>
      <p:sp>
        <p:nvSpPr>
          <p:cNvPr id="5" name="AutoShape 6"/>
          <p:cNvSpPr>
            <a:spLocks noChangeArrowheads="1"/>
          </p:cNvSpPr>
          <p:nvPr/>
        </p:nvSpPr>
        <p:spPr bwMode="auto">
          <a:xfrm>
            <a:off x="1289050" y="2687638"/>
            <a:ext cx="6518275" cy="2820987"/>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tIns="137160" bIns="137160" anchor="ctr">
            <a:spAutoFit/>
          </a:bodyPr>
          <a:lstStyle/>
          <a:p>
            <a:pPr marL="231775" indent="-231775">
              <a:lnSpc>
                <a:spcPct val="90000"/>
              </a:lnSpc>
              <a:spcAft>
                <a:spcPct val="40000"/>
              </a:spcAft>
              <a:buSzPct val="80000"/>
              <a:buFontTx/>
              <a:buBlip>
                <a:blip r:embed="rId3"/>
              </a:buBlip>
              <a:defRPr/>
            </a:pPr>
            <a:r>
              <a:rPr lang="en-US" sz="2200">
                <a:cs typeface="Arial" pitchFamily="34" charset="0"/>
              </a:rPr>
              <a:t>View WIM file contents</a:t>
            </a:r>
          </a:p>
          <a:p>
            <a:pPr marL="231775" indent="-231775">
              <a:lnSpc>
                <a:spcPct val="90000"/>
              </a:lnSpc>
              <a:spcAft>
                <a:spcPct val="40000"/>
              </a:spcAft>
              <a:buSzPct val="80000"/>
              <a:buFontTx/>
              <a:buBlip>
                <a:blip r:embed="rId3"/>
              </a:buBlip>
              <a:defRPr/>
            </a:pPr>
            <a:r>
              <a:rPr lang="en-US" sz="2200">
                <a:cs typeface="Arial" pitchFamily="34" charset="0"/>
              </a:rPr>
              <a:t>Capture images</a:t>
            </a:r>
          </a:p>
          <a:p>
            <a:pPr marL="231775" indent="-231775">
              <a:lnSpc>
                <a:spcPct val="90000"/>
              </a:lnSpc>
              <a:spcAft>
                <a:spcPct val="40000"/>
              </a:spcAft>
              <a:buSzPct val="80000"/>
              <a:buFontTx/>
              <a:buBlip>
                <a:blip r:embed="rId3"/>
              </a:buBlip>
              <a:defRPr/>
            </a:pPr>
            <a:r>
              <a:rPr lang="en-US" sz="2200">
                <a:cs typeface="Arial" pitchFamily="34" charset="0"/>
              </a:rPr>
              <a:t>Mount images for offline image editing</a:t>
            </a:r>
          </a:p>
          <a:p>
            <a:pPr marL="231775" indent="-231775">
              <a:lnSpc>
                <a:spcPct val="90000"/>
              </a:lnSpc>
              <a:spcAft>
                <a:spcPct val="40000"/>
              </a:spcAft>
              <a:buSzPct val="80000"/>
              <a:buFontTx/>
              <a:buBlip>
                <a:blip r:embed="rId3"/>
              </a:buBlip>
              <a:defRPr/>
            </a:pPr>
            <a:r>
              <a:rPr lang="en-US" sz="2200">
                <a:cs typeface="Arial" pitchFamily="34" charset="0"/>
              </a:rPr>
              <a:t>Store multiple images in a single file</a:t>
            </a:r>
          </a:p>
          <a:p>
            <a:pPr marL="231775" indent="-231775">
              <a:lnSpc>
                <a:spcPct val="90000"/>
              </a:lnSpc>
              <a:spcAft>
                <a:spcPct val="40000"/>
              </a:spcAft>
              <a:buSzPct val="80000"/>
              <a:buFontTx/>
              <a:buBlip>
                <a:blip r:embed="rId3"/>
              </a:buBlip>
              <a:defRPr/>
            </a:pPr>
            <a:r>
              <a:rPr lang="en-US" sz="2200">
                <a:cs typeface="Arial" pitchFamily="34" charset="0"/>
              </a:rPr>
              <a:t>Compress image files</a:t>
            </a:r>
          </a:p>
          <a:p>
            <a:pPr marL="231775" indent="-231775">
              <a:lnSpc>
                <a:spcPct val="90000"/>
              </a:lnSpc>
              <a:spcAft>
                <a:spcPct val="40000"/>
              </a:spcAft>
              <a:buSzPct val="80000"/>
              <a:buFontTx/>
              <a:buBlip>
                <a:blip r:embed="rId3"/>
              </a:buBlip>
              <a:defRPr/>
            </a:pPr>
            <a:r>
              <a:rPr lang="en-US" sz="2200">
                <a:cs typeface="Arial" pitchFamily="34" charset="0"/>
              </a:rPr>
              <a:t>Implement image-creating scripts</a:t>
            </a:r>
          </a:p>
        </p:txBody>
      </p:sp>
      <p:sp>
        <p:nvSpPr>
          <p:cNvPr id="6" name="AutoShape 3"/>
          <p:cNvSpPr>
            <a:spLocks noChangeArrowheads="1"/>
          </p:cNvSpPr>
          <p:nvPr/>
        </p:nvSpPr>
        <p:spPr bwMode="auto">
          <a:xfrm>
            <a:off x="927100" y="2133600"/>
            <a:ext cx="7156450" cy="4008438"/>
          </a:xfrm>
          <a:prstGeom prst="roundRect">
            <a:avLst>
              <a:gd name="adj" fmla="val 4167"/>
            </a:avLst>
          </a:prstGeom>
          <a:solidFill>
            <a:srgbClr val="DEE7F1"/>
          </a:solidFill>
          <a:ln w="9525" algn="ctr">
            <a:solidFill>
              <a:srgbClr val="333333"/>
            </a:solidFill>
            <a:round/>
            <a:headEnd/>
            <a:tailEnd/>
          </a:ln>
        </p:spPr>
        <p:txBody>
          <a:bodyPr/>
          <a:lstStyle/>
          <a:p>
            <a:pPr algn="l">
              <a:lnSpc>
                <a:spcPct val="90000"/>
              </a:lnSpc>
              <a:spcBef>
                <a:spcPct val="40000"/>
              </a:spcBef>
              <a:buSzPct val="80000"/>
            </a:pPr>
            <a:endParaRPr lang="ga-IE">
              <a:ea typeface="MS PGothic" pitchFamily="34" charset="-128"/>
              <a:cs typeface="Arial" pitchFamily="34" charset="0"/>
            </a:endParaRPr>
          </a:p>
        </p:txBody>
      </p:sp>
      <p:sp>
        <p:nvSpPr>
          <p:cNvPr id="7" name="AutoShape 4"/>
          <p:cNvSpPr>
            <a:spLocks noChangeArrowheads="1"/>
          </p:cNvSpPr>
          <p:nvPr/>
        </p:nvSpPr>
        <p:spPr bwMode="auto">
          <a:xfrm>
            <a:off x="1101725" y="2509838"/>
            <a:ext cx="6726238" cy="3198812"/>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342900" indent="-342900" algn="l">
              <a:buClr>
                <a:schemeClr val="hlink"/>
              </a:buClr>
              <a:buFontTx/>
              <a:buAutoNum type="arabicPeriod"/>
            </a:pPr>
            <a:r>
              <a:rPr lang="en-GB" b="0" dirty="0"/>
              <a:t>Install Windows Server on the reference </a:t>
            </a:r>
            <a:r>
              <a:rPr lang="en-GB" b="0" dirty="0" smtClean="0"/>
              <a:t>computer </a:t>
            </a:r>
            <a:endParaRPr lang="en-GB" b="0" dirty="0"/>
          </a:p>
          <a:p>
            <a:pPr marL="342900" indent="-342900" algn="l">
              <a:buClr>
                <a:schemeClr val="hlink"/>
              </a:buClr>
              <a:buFontTx/>
              <a:buAutoNum type="arabicPeriod"/>
            </a:pPr>
            <a:r>
              <a:rPr lang="en-GB" b="0" dirty="0"/>
              <a:t>Install any updates, patches, device drivers, and applications on the reference </a:t>
            </a:r>
            <a:r>
              <a:rPr lang="en-GB" b="0" dirty="0" smtClean="0"/>
              <a:t>computer</a:t>
            </a:r>
            <a:endParaRPr lang="en-GB" b="0" dirty="0"/>
          </a:p>
          <a:p>
            <a:pPr marL="342900" indent="-342900" algn="l">
              <a:buClr>
                <a:schemeClr val="hlink"/>
              </a:buClr>
              <a:buFontTx/>
              <a:buAutoNum type="arabicPeriod"/>
            </a:pPr>
            <a:r>
              <a:rPr lang="en-GB" b="0" dirty="0"/>
              <a:t>Generalize the computer</a:t>
            </a:r>
          </a:p>
          <a:p>
            <a:pPr marL="342900" indent="-342900" algn="l">
              <a:buClr>
                <a:schemeClr val="hlink"/>
              </a:buClr>
              <a:buFontTx/>
              <a:buAutoNum type="arabicPeriod"/>
            </a:pPr>
            <a:r>
              <a:rPr lang="en-GB" b="0" dirty="0"/>
              <a:t>Capture the generalized image</a:t>
            </a:r>
          </a:p>
          <a:p>
            <a:pPr marL="342900" indent="-342900" algn="l">
              <a:buClr>
                <a:schemeClr val="hlink"/>
              </a:buClr>
              <a:buFontTx/>
              <a:buAutoNum type="arabicPeriod"/>
            </a:pPr>
            <a:r>
              <a:rPr lang="en-GB" b="0" dirty="0"/>
              <a:t>Either create an answer file or create new installation media</a:t>
            </a:r>
          </a:p>
          <a:p>
            <a:pPr marL="342900" indent="-342900" algn="l">
              <a:buClr>
                <a:schemeClr val="hlink"/>
              </a:buClr>
              <a:buFontTx/>
              <a:buAutoNum type="arabicPeriod"/>
            </a:pPr>
            <a:r>
              <a:rPr lang="en-GB" b="0" dirty="0"/>
              <a:t>Either run setup on the target server computers and specify the answer file you created previously or start setup </a:t>
            </a:r>
            <a:r>
              <a:rPr lang="en-GB" b="0" dirty="0" smtClean="0"/>
              <a:t>by using </a:t>
            </a:r>
            <a:r>
              <a:rPr lang="en-GB" b="0" dirty="0"/>
              <a:t>the custom installation media</a:t>
            </a:r>
          </a:p>
          <a:p>
            <a:pPr marL="342900" indent="-342900" algn="l">
              <a:buClr>
                <a:schemeClr val="hlink"/>
              </a:buClr>
              <a:buFontTx/>
              <a:buAutoNum type="arabicPeriod"/>
            </a:pPr>
            <a:r>
              <a:rPr lang="en-GB" b="0" dirty="0"/>
              <a:t>After installation, configure any remaining settings</a:t>
            </a:r>
          </a:p>
        </p:txBody>
      </p:sp>
      <p:sp>
        <p:nvSpPr>
          <p:cNvPr id="8" name="Rounded Rectangle 844804"/>
          <p:cNvSpPr>
            <a:spLocks noChangeArrowheads="1"/>
          </p:cNvSpPr>
          <p:nvPr/>
        </p:nvSpPr>
        <p:spPr bwMode="auto">
          <a:xfrm>
            <a:off x="915988" y="1022350"/>
            <a:ext cx="7086600" cy="933450"/>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l">
              <a:defRPr/>
            </a:pPr>
            <a:r>
              <a:rPr lang="en-GB"/>
              <a:t>Use the following procedure to perform an automated high-touch, standard image deployment:</a:t>
            </a:r>
            <a:endParaRPr lang="en-US"/>
          </a:p>
        </p:txBody>
      </p:sp>
    </p:spTree>
    <p:extLst>
      <p:ext uri="{BB962C8B-B14F-4D97-AF65-F5344CB8AC3E}">
        <p14:creationId xmlns:p14="http://schemas.microsoft.com/office/powerpoint/2010/main" xmlns="" val="36985776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60375" y="0"/>
            <a:ext cx="7773988" cy="741363"/>
          </a:xfrm>
        </p:spPr>
        <p:txBody>
          <a:bodyPr/>
          <a:lstStyle/>
          <a:p>
            <a:r>
              <a:rPr lang="en-US" smtClean="0"/>
              <a:t>Lite-Touch High-Volume Deployments</a:t>
            </a:r>
            <a:endParaRPr lang="en-GB" smtClean="0"/>
          </a:p>
        </p:txBody>
      </p:sp>
      <p:sp>
        <p:nvSpPr>
          <p:cNvPr id="5" name="AutoShape 6"/>
          <p:cNvSpPr>
            <a:spLocks noChangeArrowheads="1"/>
          </p:cNvSpPr>
          <p:nvPr/>
        </p:nvSpPr>
        <p:spPr bwMode="auto">
          <a:xfrm>
            <a:off x="1289050" y="2687638"/>
            <a:ext cx="6518275" cy="2820987"/>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tIns="137160" bIns="137160" anchor="ctr">
            <a:spAutoFit/>
          </a:bodyPr>
          <a:lstStyle/>
          <a:p>
            <a:pPr marL="231775" indent="-231775">
              <a:lnSpc>
                <a:spcPct val="90000"/>
              </a:lnSpc>
              <a:spcAft>
                <a:spcPct val="40000"/>
              </a:spcAft>
              <a:buSzPct val="80000"/>
              <a:buFontTx/>
              <a:buBlip>
                <a:blip r:embed="rId3"/>
              </a:buBlip>
              <a:defRPr/>
            </a:pPr>
            <a:r>
              <a:rPr lang="en-US" sz="2200">
                <a:cs typeface="Arial" pitchFamily="34" charset="0"/>
              </a:rPr>
              <a:t>View WIM file contents</a:t>
            </a:r>
          </a:p>
          <a:p>
            <a:pPr marL="231775" indent="-231775">
              <a:lnSpc>
                <a:spcPct val="90000"/>
              </a:lnSpc>
              <a:spcAft>
                <a:spcPct val="40000"/>
              </a:spcAft>
              <a:buSzPct val="80000"/>
              <a:buFontTx/>
              <a:buBlip>
                <a:blip r:embed="rId3"/>
              </a:buBlip>
              <a:defRPr/>
            </a:pPr>
            <a:r>
              <a:rPr lang="en-US" sz="2200">
                <a:cs typeface="Arial" pitchFamily="34" charset="0"/>
              </a:rPr>
              <a:t>Capture images</a:t>
            </a:r>
          </a:p>
          <a:p>
            <a:pPr marL="231775" indent="-231775">
              <a:lnSpc>
                <a:spcPct val="90000"/>
              </a:lnSpc>
              <a:spcAft>
                <a:spcPct val="40000"/>
              </a:spcAft>
              <a:buSzPct val="80000"/>
              <a:buFontTx/>
              <a:buBlip>
                <a:blip r:embed="rId3"/>
              </a:buBlip>
              <a:defRPr/>
            </a:pPr>
            <a:r>
              <a:rPr lang="en-US" sz="2200">
                <a:cs typeface="Arial" pitchFamily="34" charset="0"/>
              </a:rPr>
              <a:t>Mount images for offline image editing</a:t>
            </a:r>
          </a:p>
          <a:p>
            <a:pPr marL="231775" indent="-231775">
              <a:lnSpc>
                <a:spcPct val="90000"/>
              </a:lnSpc>
              <a:spcAft>
                <a:spcPct val="40000"/>
              </a:spcAft>
              <a:buSzPct val="80000"/>
              <a:buFontTx/>
              <a:buBlip>
                <a:blip r:embed="rId3"/>
              </a:buBlip>
              <a:defRPr/>
            </a:pPr>
            <a:r>
              <a:rPr lang="en-US" sz="2200">
                <a:cs typeface="Arial" pitchFamily="34" charset="0"/>
              </a:rPr>
              <a:t>Store multiple images in a single file</a:t>
            </a:r>
          </a:p>
          <a:p>
            <a:pPr marL="231775" indent="-231775">
              <a:lnSpc>
                <a:spcPct val="90000"/>
              </a:lnSpc>
              <a:spcAft>
                <a:spcPct val="40000"/>
              </a:spcAft>
              <a:buSzPct val="80000"/>
              <a:buFontTx/>
              <a:buBlip>
                <a:blip r:embed="rId3"/>
              </a:buBlip>
              <a:defRPr/>
            </a:pPr>
            <a:r>
              <a:rPr lang="en-US" sz="2200">
                <a:cs typeface="Arial" pitchFamily="34" charset="0"/>
              </a:rPr>
              <a:t>Compress image files</a:t>
            </a:r>
          </a:p>
          <a:p>
            <a:pPr marL="231775" indent="-231775">
              <a:lnSpc>
                <a:spcPct val="90000"/>
              </a:lnSpc>
              <a:spcAft>
                <a:spcPct val="40000"/>
              </a:spcAft>
              <a:buSzPct val="80000"/>
              <a:buFontTx/>
              <a:buBlip>
                <a:blip r:embed="rId3"/>
              </a:buBlip>
              <a:defRPr/>
            </a:pPr>
            <a:r>
              <a:rPr lang="en-US" sz="2200">
                <a:cs typeface="Arial" pitchFamily="34" charset="0"/>
              </a:rPr>
              <a:t>Implement image-creating scripts</a:t>
            </a:r>
          </a:p>
        </p:txBody>
      </p:sp>
      <p:sp>
        <p:nvSpPr>
          <p:cNvPr id="6" name="AutoShape 3"/>
          <p:cNvSpPr>
            <a:spLocks noChangeArrowheads="1"/>
          </p:cNvSpPr>
          <p:nvPr/>
        </p:nvSpPr>
        <p:spPr bwMode="auto">
          <a:xfrm>
            <a:off x="927100" y="2133600"/>
            <a:ext cx="7156450" cy="4241800"/>
          </a:xfrm>
          <a:prstGeom prst="roundRect">
            <a:avLst>
              <a:gd name="adj" fmla="val 4167"/>
            </a:avLst>
          </a:prstGeom>
          <a:solidFill>
            <a:srgbClr val="DEE7F1"/>
          </a:solidFill>
          <a:ln w="9525" algn="ctr">
            <a:solidFill>
              <a:srgbClr val="333333"/>
            </a:solidFill>
            <a:round/>
            <a:headEnd/>
            <a:tailEnd/>
          </a:ln>
        </p:spPr>
        <p:txBody>
          <a:bodyPr/>
          <a:lstStyle/>
          <a:p>
            <a:pPr algn="l">
              <a:lnSpc>
                <a:spcPct val="90000"/>
              </a:lnSpc>
              <a:spcBef>
                <a:spcPct val="40000"/>
              </a:spcBef>
              <a:buSzPct val="80000"/>
            </a:pPr>
            <a:endParaRPr lang="ga-IE">
              <a:ea typeface="MS PGothic" pitchFamily="34" charset="-128"/>
              <a:cs typeface="Arial" pitchFamily="34" charset="0"/>
            </a:endParaRPr>
          </a:p>
        </p:txBody>
      </p:sp>
      <p:sp>
        <p:nvSpPr>
          <p:cNvPr id="7" name="AutoShape 4"/>
          <p:cNvSpPr>
            <a:spLocks noChangeArrowheads="1"/>
          </p:cNvSpPr>
          <p:nvPr/>
        </p:nvSpPr>
        <p:spPr bwMode="auto">
          <a:xfrm>
            <a:off x="1104900" y="2667000"/>
            <a:ext cx="6719888" cy="3198813"/>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342900" indent="-342900" algn="l">
              <a:buClr>
                <a:schemeClr val="hlink"/>
              </a:buClr>
              <a:buFontTx/>
              <a:buAutoNum type="arabicPeriod"/>
            </a:pPr>
            <a:r>
              <a:rPr lang="en-GB" b="0"/>
              <a:t>Use MAP to determine your readiness for Windows Server 2008 R2</a:t>
            </a:r>
          </a:p>
          <a:p>
            <a:pPr marL="342900" indent="-342900" algn="l">
              <a:buClr>
                <a:schemeClr val="hlink"/>
              </a:buClr>
              <a:buFontTx/>
              <a:buAutoNum type="arabicPeriod"/>
            </a:pPr>
            <a:r>
              <a:rPr lang="en-GB" b="0"/>
              <a:t>Use ACT to determine likely application compatibility</a:t>
            </a:r>
          </a:p>
          <a:p>
            <a:pPr marL="342900" indent="-342900" algn="l">
              <a:buClr>
                <a:schemeClr val="hlink"/>
              </a:buClr>
              <a:buFontTx/>
              <a:buAutoNum type="arabicPeriod"/>
            </a:pPr>
            <a:r>
              <a:rPr lang="en-GB" b="0"/>
              <a:t>Install the WDS role </a:t>
            </a:r>
          </a:p>
          <a:p>
            <a:pPr marL="342900" indent="-342900" algn="l">
              <a:buClr>
                <a:schemeClr val="hlink"/>
              </a:buClr>
              <a:buFontTx/>
              <a:buAutoNum type="arabicPeriod"/>
            </a:pPr>
            <a:r>
              <a:rPr lang="en-GB" b="0"/>
              <a:t>Install MDT 2010</a:t>
            </a:r>
          </a:p>
          <a:p>
            <a:pPr marL="342900" indent="-342900" algn="l">
              <a:buClr>
                <a:schemeClr val="hlink"/>
              </a:buClr>
              <a:buFontTx/>
              <a:buAutoNum type="arabicPeriod"/>
            </a:pPr>
            <a:r>
              <a:rPr lang="en-GB" b="0"/>
              <a:t>Create a distribution share</a:t>
            </a:r>
          </a:p>
          <a:p>
            <a:pPr marL="342900" indent="-342900" algn="l">
              <a:buClr>
                <a:schemeClr val="hlink"/>
              </a:buClr>
              <a:buFontTx/>
              <a:buAutoNum type="arabicPeriod"/>
            </a:pPr>
            <a:r>
              <a:rPr lang="en-GB" b="0"/>
              <a:t>In MDT 2010, create and update deployment point</a:t>
            </a:r>
          </a:p>
          <a:p>
            <a:pPr marL="342900" indent="-342900" algn="l">
              <a:buClr>
                <a:schemeClr val="hlink"/>
              </a:buClr>
              <a:buFontTx/>
              <a:buAutoNum type="arabicPeriod"/>
            </a:pPr>
            <a:r>
              <a:rPr lang="en-GB" b="0"/>
              <a:t>Use MDT 2010 to create a bootable image and add to WDS</a:t>
            </a:r>
          </a:p>
          <a:p>
            <a:pPr marL="342900" indent="-342900" algn="l">
              <a:buClr>
                <a:schemeClr val="hlink"/>
              </a:buClr>
              <a:buFontTx/>
              <a:buAutoNum type="arabicPeriod"/>
            </a:pPr>
            <a:r>
              <a:rPr lang="en-GB" b="0"/>
              <a:t>Start each target server computer to launch the installation process</a:t>
            </a:r>
          </a:p>
        </p:txBody>
      </p:sp>
      <p:sp>
        <p:nvSpPr>
          <p:cNvPr id="8" name="Rounded Rectangle 844804"/>
          <p:cNvSpPr>
            <a:spLocks noChangeArrowheads="1"/>
          </p:cNvSpPr>
          <p:nvPr/>
        </p:nvSpPr>
        <p:spPr bwMode="auto">
          <a:xfrm>
            <a:off x="896938" y="1022350"/>
            <a:ext cx="7086600" cy="933450"/>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l">
              <a:defRPr/>
            </a:pPr>
            <a:r>
              <a:rPr lang="en-GB"/>
              <a:t>Use the following procedure to perform a lite-touch, high-volume deployment:</a:t>
            </a:r>
            <a:endParaRPr lang="en-US"/>
          </a:p>
        </p:txBody>
      </p:sp>
    </p:spTree>
    <p:extLst>
      <p:ext uri="{BB962C8B-B14F-4D97-AF65-F5344CB8AC3E}">
        <p14:creationId xmlns:p14="http://schemas.microsoft.com/office/powerpoint/2010/main" xmlns="" val="4359089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60375" y="0"/>
            <a:ext cx="7773988" cy="741363"/>
          </a:xfrm>
        </p:spPr>
        <p:txBody>
          <a:bodyPr/>
          <a:lstStyle/>
          <a:p>
            <a:r>
              <a:rPr lang="en-US" smtClean="0"/>
              <a:t>Zero-Touch High-Volume Deployments</a:t>
            </a:r>
            <a:endParaRPr lang="en-GB" smtClean="0"/>
          </a:p>
        </p:txBody>
      </p:sp>
      <p:sp>
        <p:nvSpPr>
          <p:cNvPr id="5" name="AutoShape 6"/>
          <p:cNvSpPr>
            <a:spLocks noChangeArrowheads="1"/>
          </p:cNvSpPr>
          <p:nvPr/>
        </p:nvSpPr>
        <p:spPr bwMode="auto">
          <a:xfrm>
            <a:off x="1289050" y="2687638"/>
            <a:ext cx="6518275" cy="2820987"/>
          </a:xfrm>
          <a:prstGeom prst="roundRect">
            <a:avLst>
              <a:gd name="adj" fmla="val 4167"/>
            </a:avLst>
          </a:prstGeom>
          <a:gradFill rotWithShape="1">
            <a:gsLst>
              <a:gs pos="0">
                <a:srgbClr val="EEEFD7"/>
              </a:gs>
              <a:gs pos="100000">
                <a:srgbClr val="D5D69C"/>
              </a:gs>
            </a:gsLst>
            <a:lin ang="2700000" scaled="1"/>
          </a:gradFill>
          <a:ln w="9525" algn="ctr">
            <a:solidFill>
              <a:srgbClr val="4D4D4D"/>
            </a:solidFill>
            <a:round/>
            <a:headEnd/>
            <a:tailEnd/>
          </a:ln>
          <a:effectLst>
            <a:outerShdw dist="35921" dir="2700000" algn="ctr" rotWithShape="0">
              <a:srgbClr val="AFAFAF"/>
            </a:outerShdw>
          </a:effectLst>
        </p:spPr>
        <p:txBody>
          <a:bodyPr tIns="137160" bIns="137160" anchor="ctr">
            <a:spAutoFit/>
          </a:bodyPr>
          <a:lstStyle/>
          <a:p>
            <a:pPr marL="231775" indent="-231775">
              <a:lnSpc>
                <a:spcPct val="90000"/>
              </a:lnSpc>
              <a:spcAft>
                <a:spcPct val="40000"/>
              </a:spcAft>
              <a:buSzPct val="80000"/>
              <a:buFontTx/>
              <a:buBlip>
                <a:blip r:embed="rId3"/>
              </a:buBlip>
              <a:defRPr/>
            </a:pPr>
            <a:r>
              <a:rPr lang="en-US" sz="2200">
                <a:cs typeface="Arial" pitchFamily="34" charset="0"/>
              </a:rPr>
              <a:t>View WIM file contents</a:t>
            </a:r>
          </a:p>
          <a:p>
            <a:pPr marL="231775" indent="-231775">
              <a:lnSpc>
                <a:spcPct val="90000"/>
              </a:lnSpc>
              <a:spcAft>
                <a:spcPct val="40000"/>
              </a:spcAft>
              <a:buSzPct val="80000"/>
              <a:buFontTx/>
              <a:buBlip>
                <a:blip r:embed="rId3"/>
              </a:buBlip>
              <a:defRPr/>
            </a:pPr>
            <a:r>
              <a:rPr lang="en-US" sz="2200">
                <a:cs typeface="Arial" pitchFamily="34" charset="0"/>
              </a:rPr>
              <a:t>Capture images</a:t>
            </a:r>
          </a:p>
          <a:p>
            <a:pPr marL="231775" indent="-231775">
              <a:lnSpc>
                <a:spcPct val="90000"/>
              </a:lnSpc>
              <a:spcAft>
                <a:spcPct val="40000"/>
              </a:spcAft>
              <a:buSzPct val="80000"/>
              <a:buFontTx/>
              <a:buBlip>
                <a:blip r:embed="rId3"/>
              </a:buBlip>
              <a:defRPr/>
            </a:pPr>
            <a:r>
              <a:rPr lang="en-US" sz="2200">
                <a:cs typeface="Arial" pitchFamily="34" charset="0"/>
              </a:rPr>
              <a:t>Mount images for offline image editing</a:t>
            </a:r>
          </a:p>
          <a:p>
            <a:pPr marL="231775" indent="-231775">
              <a:lnSpc>
                <a:spcPct val="90000"/>
              </a:lnSpc>
              <a:spcAft>
                <a:spcPct val="40000"/>
              </a:spcAft>
              <a:buSzPct val="80000"/>
              <a:buFontTx/>
              <a:buBlip>
                <a:blip r:embed="rId3"/>
              </a:buBlip>
              <a:defRPr/>
            </a:pPr>
            <a:r>
              <a:rPr lang="en-US" sz="2200">
                <a:cs typeface="Arial" pitchFamily="34" charset="0"/>
              </a:rPr>
              <a:t>Store multiple images in a single file</a:t>
            </a:r>
          </a:p>
          <a:p>
            <a:pPr marL="231775" indent="-231775">
              <a:lnSpc>
                <a:spcPct val="90000"/>
              </a:lnSpc>
              <a:spcAft>
                <a:spcPct val="40000"/>
              </a:spcAft>
              <a:buSzPct val="80000"/>
              <a:buFontTx/>
              <a:buBlip>
                <a:blip r:embed="rId3"/>
              </a:buBlip>
              <a:defRPr/>
            </a:pPr>
            <a:r>
              <a:rPr lang="en-US" sz="2200">
                <a:cs typeface="Arial" pitchFamily="34" charset="0"/>
              </a:rPr>
              <a:t>Compress image files</a:t>
            </a:r>
          </a:p>
          <a:p>
            <a:pPr marL="231775" indent="-231775">
              <a:lnSpc>
                <a:spcPct val="90000"/>
              </a:lnSpc>
              <a:spcAft>
                <a:spcPct val="40000"/>
              </a:spcAft>
              <a:buSzPct val="80000"/>
              <a:buFontTx/>
              <a:buBlip>
                <a:blip r:embed="rId3"/>
              </a:buBlip>
              <a:defRPr/>
            </a:pPr>
            <a:r>
              <a:rPr lang="en-US" sz="2200">
                <a:cs typeface="Arial" pitchFamily="34" charset="0"/>
              </a:rPr>
              <a:t>Implement image-creating scripts</a:t>
            </a:r>
          </a:p>
        </p:txBody>
      </p:sp>
      <p:sp>
        <p:nvSpPr>
          <p:cNvPr id="6" name="AutoShape 3"/>
          <p:cNvSpPr>
            <a:spLocks noChangeArrowheads="1"/>
          </p:cNvSpPr>
          <p:nvPr/>
        </p:nvSpPr>
        <p:spPr bwMode="auto">
          <a:xfrm>
            <a:off x="927100" y="2133600"/>
            <a:ext cx="7156450" cy="3727450"/>
          </a:xfrm>
          <a:prstGeom prst="roundRect">
            <a:avLst>
              <a:gd name="adj" fmla="val 4167"/>
            </a:avLst>
          </a:prstGeom>
          <a:solidFill>
            <a:srgbClr val="DEE7F1"/>
          </a:solidFill>
          <a:ln w="9525" algn="ctr">
            <a:solidFill>
              <a:srgbClr val="333333"/>
            </a:solidFill>
            <a:round/>
            <a:headEnd/>
            <a:tailEnd/>
          </a:ln>
        </p:spPr>
        <p:txBody>
          <a:bodyPr/>
          <a:lstStyle/>
          <a:p>
            <a:pPr algn="l">
              <a:lnSpc>
                <a:spcPct val="90000"/>
              </a:lnSpc>
              <a:spcBef>
                <a:spcPct val="40000"/>
              </a:spcBef>
              <a:buSzPct val="80000"/>
            </a:pPr>
            <a:endParaRPr lang="ga-IE">
              <a:ea typeface="MS PGothic" pitchFamily="34" charset="-128"/>
              <a:cs typeface="Arial" pitchFamily="34" charset="0"/>
            </a:endParaRPr>
          </a:p>
        </p:txBody>
      </p:sp>
      <p:sp>
        <p:nvSpPr>
          <p:cNvPr id="7" name="AutoShape 4"/>
          <p:cNvSpPr>
            <a:spLocks noChangeArrowheads="1"/>
          </p:cNvSpPr>
          <p:nvPr/>
        </p:nvSpPr>
        <p:spPr bwMode="auto">
          <a:xfrm>
            <a:off x="1165225" y="2520950"/>
            <a:ext cx="6711950" cy="2916238"/>
          </a:xfrm>
          <a:prstGeom prst="roundRect">
            <a:avLst>
              <a:gd name="adj" fmla="val 4167"/>
            </a:avLst>
          </a:prstGeom>
          <a:solidFill>
            <a:srgbClr val="EAE1C8"/>
          </a:solidFill>
          <a:ln w="9525" algn="ctr">
            <a:solidFill>
              <a:srgbClr val="333333"/>
            </a:solidFill>
            <a:round/>
            <a:headEnd/>
            <a:tailEnd/>
          </a:ln>
        </p:spPr>
        <p:txBody>
          <a:bodyPr anchor="ctr">
            <a:spAutoFit/>
          </a:bodyPr>
          <a:lstStyle/>
          <a:p>
            <a:pPr marL="342900" indent="-342900" algn="l">
              <a:buClr>
                <a:schemeClr val="hlink"/>
              </a:buClr>
              <a:buFontTx/>
              <a:buAutoNum type="arabicPeriod"/>
            </a:pPr>
            <a:r>
              <a:rPr lang="en-GB" b="0"/>
              <a:t>Use MAP to determine your readiness for Windows Server 2008 R2</a:t>
            </a:r>
          </a:p>
          <a:p>
            <a:pPr marL="342900" indent="-342900" algn="l">
              <a:buClr>
                <a:schemeClr val="hlink"/>
              </a:buClr>
              <a:buFontTx/>
              <a:buAutoNum type="arabicPeriod"/>
            </a:pPr>
            <a:r>
              <a:rPr lang="en-GB" b="0"/>
              <a:t>Use ACT to determine likely application compatibility issues</a:t>
            </a:r>
          </a:p>
          <a:p>
            <a:pPr marL="342900" indent="-342900" algn="l">
              <a:buClr>
                <a:schemeClr val="hlink"/>
              </a:buClr>
              <a:buFontTx/>
              <a:buAutoNum type="arabicPeriod"/>
            </a:pPr>
            <a:r>
              <a:rPr lang="en-GB" b="0"/>
              <a:t>Deploy and configure both MDT 2010 and Configuration Manager 2007 R2</a:t>
            </a:r>
          </a:p>
          <a:p>
            <a:pPr marL="342900" indent="-342900" algn="l">
              <a:buClr>
                <a:schemeClr val="hlink"/>
              </a:buClr>
              <a:buFontTx/>
              <a:buAutoNum type="arabicPeriod"/>
            </a:pPr>
            <a:r>
              <a:rPr lang="en-GB" b="0"/>
              <a:t>Optionally, create a custom master image with Configuration Manager 2007 R2</a:t>
            </a:r>
          </a:p>
          <a:p>
            <a:pPr marL="342900" indent="-342900" algn="l">
              <a:buClr>
                <a:schemeClr val="hlink"/>
              </a:buClr>
              <a:buFontTx/>
              <a:buAutoNum type="arabicPeriod"/>
            </a:pPr>
            <a:r>
              <a:rPr lang="en-GB" b="0"/>
              <a:t>Configure Configuration Manager 2007 R2 to deploy Windows Server</a:t>
            </a:r>
          </a:p>
        </p:txBody>
      </p:sp>
      <p:sp>
        <p:nvSpPr>
          <p:cNvPr id="8" name="Rounded Rectangle 844804"/>
          <p:cNvSpPr>
            <a:spLocks noChangeArrowheads="1"/>
          </p:cNvSpPr>
          <p:nvPr/>
        </p:nvSpPr>
        <p:spPr bwMode="auto">
          <a:xfrm>
            <a:off x="954088" y="1022350"/>
            <a:ext cx="7086600" cy="933450"/>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l">
              <a:lnSpc>
                <a:spcPct val="90000"/>
              </a:lnSpc>
              <a:defRPr/>
            </a:pPr>
            <a:r>
              <a:rPr lang="en-GB"/>
              <a:t>Use the following procedure to perform a zero-touch, high-volume deployment:</a:t>
            </a:r>
            <a:endParaRPr lang="en-US"/>
          </a:p>
        </p:txBody>
      </p:sp>
    </p:spTree>
    <p:extLst>
      <p:ext uri="{BB962C8B-B14F-4D97-AF65-F5344CB8AC3E}">
        <p14:creationId xmlns:p14="http://schemas.microsoft.com/office/powerpoint/2010/main" xmlns="" val="40391196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Discussion: Choosing a Deployment Topology</a:t>
            </a:r>
          </a:p>
        </p:txBody>
      </p:sp>
      <p:pic>
        <p:nvPicPr>
          <p:cNvPr id="4" name="Picture 9" descr="C:\Users\tfrink.NORTHAMERICA\Pictures\MSL Approved graphics from Vendor Resource Toolkit\Graphics\Collection_Group.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3125" y="3303588"/>
            <a:ext cx="3819525" cy="276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8" descr="C:\Users\tfrink.NORTHAMERICA\Pictures\MSL Approved graphics from Vendor Resource Toolkit\Graphics\ChatBubble.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43125" y="1095375"/>
            <a:ext cx="6523038" cy="278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Box 10"/>
          <p:cNvSpPr txBox="1">
            <a:spLocks noChangeArrowheads="1"/>
          </p:cNvSpPr>
          <p:nvPr/>
        </p:nvSpPr>
        <p:spPr bwMode="auto">
          <a:xfrm>
            <a:off x="3424238" y="1606550"/>
            <a:ext cx="4054475"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r>
              <a:rPr lang="en-US" sz="2000" dirty="0"/>
              <a:t>Consider the </a:t>
            </a:r>
            <a:r>
              <a:rPr lang="en-US" sz="2000" dirty="0" smtClean="0"/>
              <a:t>questions</a:t>
            </a:r>
            <a:r>
              <a:rPr lang="en-US" sz="2000" dirty="0"/>
              <a:t>, and then discuss your answers with the </a:t>
            </a:r>
            <a:r>
              <a:rPr lang="en-US" sz="2000" dirty="0" smtClean="0"/>
              <a:t>class</a:t>
            </a:r>
            <a:r>
              <a:rPr lang="en-US" sz="2000" dirty="0" smtClean="0">
                <a:latin typeface="Arial" pitchFamily="34" charset="0"/>
              </a:rPr>
              <a:t> </a:t>
            </a:r>
            <a:endParaRPr lang="en-US" sz="2000" dirty="0">
              <a:latin typeface="Arial" pitchFamily="34" charset="0"/>
            </a:endParaRPr>
          </a:p>
        </p:txBody>
      </p:sp>
    </p:spTree>
    <p:extLst>
      <p:ext uri="{BB962C8B-B14F-4D97-AF65-F5344CB8AC3E}">
        <p14:creationId xmlns:p14="http://schemas.microsoft.com/office/powerpoint/2010/main" xmlns="" val="14453712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60375" y="0"/>
            <a:ext cx="7773988" cy="741363"/>
          </a:xfrm>
        </p:spPr>
        <p:txBody>
          <a:bodyPr/>
          <a:lstStyle/>
          <a:p>
            <a:r>
              <a:rPr lang="en-US" dirty="0" smtClean="0"/>
              <a:t>Notes Page Over-flow Slide. Do Not Print Slide. See Notes pane.</a:t>
            </a:r>
          </a:p>
        </p:txBody>
      </p:sp>
      <p:sp>
        <p:nvSpPr>
          <p:cNvPr id="5" name="Line 4"/>
          <p:cNvSpPr>
            <a:spLocks noChangeShapeType="1"/>
          </p:cNvSpPr>
          <p:nvPr/>
        </p:nvSpPr>
        <p:spPr bwMode="auto">
          <a:xfrm flipH="1">
            <a:off x="0" y="706438"/>
            <a:ext cx="9144000" cy="6151562"/>
          </a:xfrm>
          <a:prstGeom prst="line">
            <a:avLst/>
          </a:prstGeom>
          <a:noFill/>
          <a:ln w="38100">
            <a:solidFill>
              <a:srgbClr val="CC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Tree>
    <p:extLst>
      <p:ext uri="{BB962C8B-B14F-4D97-AF65-F5344CB8AC3E}">
        <p14:creationId xmlns:p14="http://schemas.microsoft.com/office/powerpoint/2010/main" xmlns="" val="152604351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smtClean="0"/>
              <a:t>Lab: </a:t>
            </a:r>
            <a:r>
              <a:rPr lang="en-US" dirty="0"/>
              <a:t>Planning and Implementing Server Deployment </a:t>
            </a:r>
            <a:endParaRPr lang="en-US" dirty="0" smtClean="0"/>
          </a:p>
        </p:txBody>
      </p:sp>
      <p:sp>
        <p:nvSpPr>
          <p:cNvPr id="40963"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marL="174625" indent="-174625" eaLnBrk="0" hangingPunct="0">
              <a:lnSpc>
                <a:spcPct val="90000"/>
              </a:lnSpc>
              <a:spcBef>
                <a:spcPct val="70000"/>
              </a:spcBef>
              <a:buClr>
                <a:schemeClr val="hlink"/>
              </a:buClr>
              <a:buSzPct val="90000"/>
              <a:buFontTx/>
              <a:buChar char="•"/>
            </a:pPr>
            <a:r>
              <a:rPr lang="en-GB" sz="2000" b="0" dirty="0"/>
              <a:t>Exercise 1: Planning a Windows Server 2008 R2 Deployment</a:t>
            </a:r>
          </a:p>
          <a:p>
            <a:pPr marL="174625" indent="-174625" eaLnBrk="0" hangingPunct="0">
              <a:lnSpc>
                <a:spcPct val="90000"/>
              </a:lnSpc>
              <a:spcBef>
                <a:spcPct val="70000"/>
              </a:spcBef>
              <a:buClr>
                <a:schemeClr val="hlink"/>
              </a:buClr>
              <a:buSzPct val="90000"/>
              <a:buFontTx/>
              <a:buChar char="•"/>
            </a:pPr>
            <a:r>
              <a:rPr lang="en-GB" sz="2000" b="0" dirty="0"/>
              <a:t>Exercise 2: Modifying a Windows Server 2008 R2 Image</a:t>
            </a:r>
          </a:p>
          <a:p>
            <a:pPr marL="174625" indent="-174625" eaLnBrk="0" hangingPunct="0">
              <a:lnSpc>
                <a:spcPct val="90000"/>
              </a:lnSpc>
              <a:spcBef>
                <a:spcPct val="70000"/>
              </a:spcBef>
              <a:buClr>
                <a:schemeClr val="hlink"/>
              </a:buClr>
              <a:buSzPct val="90000"/>
              <a:buFontTx/>
              <a:buChar char="•"/>
            </a:pPr>
            <a:r>
              <a:rPr lang="en-GB" sz="2000" b="0" dirty="0"/>
              <a:t>Exercise 3: Preparing to Deploy the Windows Server 2008 R2 Image</a:t>
            </a:r>
          </a:p>
          <a:p>
            <a:pPr marL="174625" indent="-174625" eaLnBrk="0" hangingPunct="0">
              <a:lnSpc>
                <a:spcPct val="90000"/>
              </a:lnSpc>
              <a:spcBef>
                <a:spcPct val="70000"/>
              </a:spcBef>
              <a:buClr>
                <a:schemeClr val="hlink"/>
              </a:buClr>
              <a:buSzPct val="90000"/>
              <a:buFontTx/>
              <a:buChar char="•"/>
            </a:pPr>
            <a:endParaRPr lang="en-US" sz="2000" b="0" dirty="0"/>
          </a:p>
        </p:txBody>
      </p:sp>
      <p:sp>
        <p:nvSpPr>
          <p:cNvPr id="40964" name="Rectangle 131"/>
          <p:cNvSpPr>
            <a:spLocks noChangeArrowheads="1"/>
          </p:cNvSpPr>
          <p:nvPr/>
        </p:nvSpPr>
        <p:spPr bwMode="auto">
          <a:xfrm>
            <a:off x="458788" y="6132513"/>
            <a:ext cx="4033837"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p>
            <a:pPr algn="ctr" eaLnBrk="0" hangingPunct="0"/>
            <a:r>
              <a:rPr lang="en-GB" sz="1600" dirty="0"/>
              <a:t>Estimated time: </a:t>
            </a:r>
            <a:r>
              <a:rPr lang="en-US" altLang="ko-KR" sz="1600" dirty="0" smtClean="0">
                <a:solidFill>
                  <a:srgbClr val="FF0000"/>
                </a:solidFill>
                <a:ea typeface="굴림" pitchFamily="34" charset="-127"/>
              </a:rPr>
              <a:t>60 </a:t>
            </a:r>
            <a:r>
              <a:rPr lang="en-GB" sz="1600" dirty="0" smtClean="0">
                <a:ea typeface="굴림" pitchFamily="34" charset="-127"/>
              </a:rPr>
              <a:t>minutes</a:t>
            </a:r>
            <a:endParaRPr lang="en-GB" sz="1600" dirty="0">
              <a:ea typeface="굴림" pitchFamily="34" charset="-127"/>
            </a:endParaRPr>
          </a:p>
        </p:txBody>
      </p:sp>
      <p:sp>
        <p:nvSpPr>
          <p:cNvPr id="40965" name="Rectangle 29"/>
          <p:cNvSpPr>
            <a:spLocks noChangeArrowheads="1"/>
          </p:cNvSpPr>
          <p:nvPr/>
        </p:nvSpPr>
        <p:spPr bwMode="auto">
          <a:xfrm>
            <a:off x="425450" y="3605213"/>
            <a:ext cx="4503738" cy="40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b"/>
          <a:lstStyle/>
          <a:p>
            <a:pPr eaLnBrk="0" hangingPunct="0">
              <a:lnSpc>
                <a:spcPct val="90000"/>
              </a:lnSpc>
              <a:spcBef>
                <a:spcPct val="70000"/>
              </a:spcBef>
              <a:buClr>
                <a:schemeClr val="hlink"/>
              </a:buClr>
              <a:buSzPct val="90000"/>
              <a:tabLst>
                <a:tab pos="2176463" algn="l"/>
              </a:tabLst>
            </a:pPr>
            <a:r>
              <a:rPr lang="en-GB" sz="1900" b="0" dirty="0"/>
              <a:t>Logon information</a:t>
            </a:r>
          </a:p>
        </p:txBody>
      </p:sp>
      <p:graphicFrame>
        <p:nvGraphicFramePr>
          <p:cNvPr id="6" name="Group 130"/>
          <p:cNvGraphicFramePr>
            <a:graphicFrameLocks noGrp="1"/>
          </p:cNvGraphicFramePr>
          <p:nvPr>
            <p:extLst>
              <p:ext uri="{D42A27DB-BD31-4B8C-83A1-F6EECF244321}">
                <p14:modId xmlns:p14="http://schemas.microsoft.com/office/powerpoint/2010/main" xmlns="" val="2429666494"/>
              </p:ext>
            </p:extLst>
          </p:nvPr>
        </p:nvGraphicFramePr>
        <p:xfrm>
          <a:off x="439981" y="4114987"/>
          <a:ext cx="5567119" cy="1625982"/>
        </p:xfrm>
        <a:graphic>
          <a:graphicData uri="http://schemas.openxmlformats.org/drawingml/2006/table">
            <a:tbl>
              <a:tblPr>
                <a:tableStyleId>{284E427A-3D55-4303-BF80-6455036E1DE7}</a:tableStyleId>
              </a:tblPr>
              <a:tblGrid>
                <a:gridCol w="2714625"/>
                <a:gridCol w="2852494"/>
              </a:tblGrid>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Virtual machines</a:t>
                      </a:r>
                      <a:endParaRPr kumimoji="0" lang="en-US" sz="1800" b="0" i="1"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6433A-NYC-DC1</a:t>
                      </a:r>
                      <a:br>
                        <a:rPr kumimoji="0" lang="en-US" sz="1800" u="none" strike="noStrike" cap="none" normalizeH="0" baseline="0" dirty="0" smtClean="0">
                          <a:ln>
                            <a:noFill/>
                          </a:ln>
                          <a:effectLst/>
                        </a:rPr>
                      </a:br>
                      <a:r>
                        <a:rPr kumimoji="0" lang="en-US" sz="1800" u="none" strike="noStrike" cap="none" normalizeH="0" baseline="0" dirty="0" smtClean="0">
                          <a:ln>
                            <a:noFill/>
                          </a:ln>
                          <a:effectLst/>
                        </a:rPr>
                        <a:t>6433A-NYC-SVR1</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User name</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800" u="none" strike="noStrike" cap="none" normalizeH="0" baseline="0" dirty="0" err="1" smtClean="0">
                          <a:ln>
                            <a:noFill/>
                          </a:ln>
                          <a:effectLst/>
                        </a:rPr>
                        <a:t>Contoso</a:t>
                      </a:r>
                      <a:r>
                        <a:rPr kumimoji="0" lang="en-US" sz="1800" u="none" strike="noStrike" cap="none" normalizeH="0" baseline="0" dirty="0" smtClean="0">
                          <a:ln>
                            <a:noFill/>
                          </a:ln>
                          <a:effectLst/>
                        </a:rPr>
                        <a:t>\Administrator</a:t>
                      </a:r>
                      <a:endParaRPr kumimoji="0" lang="en-US" sz="1800" b="0" i="0" u="none" strike="noStrike" cap="none" normalizeH="0" baseline="0" dirty="0" smtClean="0">
                        <a:ln>
                          <a:noFill/>
                        </a:ln>
                        <a:solidFill>
                          <a:srgbClr val="3E8CC6"/>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Password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rPr>
                        <a:t>Pa$$w0rd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bl>
          </a:graphicData>
        </a:graphic>
      </p:graphicFrame>
    </p:spTree>
    <p:extLst>
      <p:ext uri="{BB962C8B-B14F-4D97-AF65-F5344CB8AC3E}">
        <p14:creationId xmlns:p14="http://schemas.microsoft.com/office/powerpoint/2010/main" xmlns="" val="47931952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Lab Scenario</a:t>
            </a:r>
          </a:p>
        </p:txBody>
      </p:sp>
      <p:sp>
        <p:nvSpPr>
          <p:cNvPr id="41987"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r>
              <a:rPr lang="en-US" sz="2000" b="0" dirty="0"/>
              <a:t>Contoso has been running their head office network infrastructure on the Windows Server 2003 platform. In the branch offices, UNIX is used to host a line-of-business application. Contoso has decided to upgrade their head office network infrastructure to Windows Server 2008 </a:t>
            </a:r>
            <a:r>
              <a:rPr lang="en-US" sz="2000" b="0" dirty="0" smtClean="0"/>
              <a:t>R2, </a:t>
            </a:r>
            <a:r>
              <a:rPr lang="en-US" sz="2000" b="0" dirty="0"/>
              <a:t>and at the same time, replace the UNIX hosts with Windows Server 2008 R2 hosts. </a:t>
            </a:r>
            <a:endParaRPr lang="en-US" sz="2000" b="0" dirty="0" smtClean="0"/>
          </a:p>
          <a:p>
            <a:endParaRPr lang="en-GB" sz="2000" b="0" dirty="0"/>
          </a:p>
          <a:p>
            <a:r>
              <a:rPr lang="en-US" sz="2000" b="0" dirty="0"/>
              <a:t>You are tasked with planning a suitable deployment method, creating a standard server image for deployment, and finally, preparing deployment tools to implement the deployment. </a:t>
            </a:r>
            <a:endParaRPr lang="en-GB" sz="2000" b="0" dirty="0"/>
          </a:p>
        </p:txBody>
      </p:sp>
    </p:spTree>
    <p:extLst>
      <p:ext uri="{BB962C8B-B14F-4D97-AF65-F5344CB8AC3E}">
        <p14:creationId xmlns:p14="http://schemas.microsoft.com/office/powerpoint/2010/main" xmlns="" val="5601253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a:t>
            </a:r>
            <a:r>
              <a:rPr lang="en-GB" dirty="0"/>
              <a:t>Importance of Developing a Deployment Strategy</a:t>
            </a:r>
          </a:p>
        </p:txBody>
      </p:sp>
      <p:sp>
        <p:nvSpPr>
          <p:cNvPr id="9" name="AutoShape 12"/>
          <p:cNvSpPr>
            <a:spLocks noChangeArrowheads="1"/>
          </p:cNvSpPr>
          <p:nvPr/>
        </p:nvSpPr>
        <p:spPr bwMode="auto">
          <a:xfrm>
            <a:off x="220663" y="1534318"/>
            <a:ext cx="8705850" cy="233555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A deployment strategy helps in the following ways:</a:t>
            </a:r>
            <a:endParaRPr lang="en-GB" dirty="0">
              <a:ea typeface="PMingLiU" pitchFamily="18" charset="-120"/>
            </a:endParaRPr>
          </a:p>
        </p:txBody>
      </p:sp>
      <p:grpSp>
        <p:nvGrpSpPr>
          <p:cNvPr id="11" name="Group 1"/>
          <p:cNvGrpSpPr>
            <a:grpSpLocks/>
          </p:cNvGrpSpPr>
          <p:nvPr/>
        </p:nvGrpSpPr>
        <p:grpSpPr bwMode="auto">
          <a:xfrm>
            <a:off x="495300" y="1986756"/>
            <a:ext cx="8064500" cy="641350"/>
            <a:chOff x="757238" y="4884425"/>
            <a:chExt cx="8064501" cy="641350"/>
          </a:xfrm>
        </p:grpSpPr>
        <p:sp>
          <p:nvSpPr>
            <p:cNvPr id="1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Reduces cost of deployment</a:t>
              </a:r>
              <a:endParaRPr lang="en-GB" dirty="0"/>
            </a:p>
          </p:txBody>
        </p:sp>
        <p:sp>
          <p:nvSpPr>
            <p:cNvPr id="1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4" name="Group 15"/>
          <p:cNvGrpSpPr>
            <a:grpSpLocks/>
          </p:cNvGrpSpPr>
          <p:nvPr/>
        </p:nvGrpSpPr>
        <p:grpSpPr bwMode="auto">
          <a:xfrm>
            <a:off x="495300" y="2867818"/>
            <a:ext cx="8064500" cy="641350"/>
            <a:chOff x="757238" y="4884425"/>
            <a:chExt cx="8064501" cy="641350"/>
          </a:xfrm>
        </p:grpSpPr>
        <p:sp>
          <p:nvSpPr>
            <p:cNvPr id="15"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Reduces disruption to your users</a:t>
              </a:r>
              <a:endParaRPr lang="en-GB" dirty="0"/>
            </a:p>
          </p:txBody>
        </p:sp>
        <p:sp>
          <p:nvSpPr>
            <p:cNvPr id="16"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xmlns="" val="19276043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t>Lab Review</a:t>
            </a:r>
          </a:p>
        </p:txBody>
      </p:sp>
      <p:sp>
        <p:nvSpPr>
          <p:cNvPr id="24579" name="Rectangle 3"/>
          <p:cNvSpPr>
            <a:spLocks noGrp="1" noChangeArrowheads="1"/>
          </p:cNvSpPr>
          <p:nvPr>
            <p:ph type="body" idx="1"/>
          </p:nvPr>
        </p:nvSpPr>
        <p:spPr/>
        <p:txBody>
          <a:bodyPr/>
          <a:lstStyle/>
          <a:p>
            <a:pPr eaLnBrk="1" hangingPunct="1"/>
            <a:r>
              <a:rPr lang="en-US" dirty="0" smtClean="0"/>
              <a:t>In the lab, the servers in the branch offices at Contoso ran Windows Server 2003. What difference would the fact that they were running Windows 2000 Server have made, if any?</a:t>
            </a:r>
          </a:p>
          <a:p>
            <a:pPr eaLnBrk="1" hangingPunct="1"/>
            <a:r>
              <a:rPr lang="en-US" dirty="0" smtClean="0"/>
              <a:t>In the lab, the fact that some servers and clients are isolated from the Internet presented you with a specific issue. What was it?</a:t>
            </a:r>
          </a:p>
        </p:txBody>
      </p:sp>
    </p:spTree>
    <p:extLst>
      <p:ext uri="{BB962C8B-B14F-4D97-AF65-F5344CB8AC3E}">
        <p14:creationId xmlns:p14="http://schemas.microsoft.com/office/powerpoint/2010/main" xmlns="" val="156225122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t>Module Review and Takeaways</a:t>
            </a:r>
          </a:p>
        </p:txBody>
      </p:sp>
      <p:sp>
        <p:nvSpPr>
          <p:cNvPr id="39939" name="Rectangle 3"/>
          <p:cNvSpPr>
            <a:spLocks noGrp="1" noChangeArrowheads="1"/>
          </p:cNvSpPr>
          <p:nvPr>
            <p:ph type="body" idx="1"/>
          </p:nvPr>
        </p:nvSpPr>
        <p:spPr/>
        <p:txBody>
          <a:bodyPr/>
          <a:lstStyle/>
          <a:p>
            <a:pPr eaLnBrk="1" hangingPunct="1"/>
            <a:r>
              <a:rPr lang="en-US" dirty="0" smtClean="0"/>
              <a:t>Review Questions</a:t>
            </a:r>
          </a:p>
          <a:p>
            <a:r>
              <a:rPr lang="en-GB" dirty="0" smtClean="0"/>
              <a:t>Best Practices</a:t>
            </a:r>
            <a:endParaRPr lang="en-GB" dirty="0"/>
          </a:p>
          <a:p>
            <a:pPr eaLnBrk="1" hangingPunct="1"/>
            <a:r>
              <a:rPr lang="en-US" smtClean="0"/>
              <a:t>Tools</a:t>
            </a:r>
            <a:endParaRPr lang="en-US" dirty="0" smtClean="0"/>
          </a:p>
        </p:txBody>
      </p:sp>
    </p:spTree>
    <p:extLst>
      <p:ext uri="{BB962C8B-B14F-4D97-AF65-F5344CB8AC3E}">
        <p14:creationId xmlns:p14="http://schemas.microsoft.com/office/powerpoint/2010/main" xmlns="" val="19688715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Windows Server 2008 R2 Editions</a:t>
            </a:r>
          </a:p>
        </p:txBody>
      </p:sp>
      <p:graphicFrame>
        <p:nvGraphicFramePr>
          <p:cNvPr id="4" name="Group 27"/>
          <p:cNvGraphicFramePr>
            <a:graphicFrameLocks noGrp="1"/>
          </p:cNvGraphicFramePr>
          <p:nvPr>
            <p:extLst>
              <p:ext uri="{D42A27DB-BD31-4B8C-83A1-F6EECF244321}">
                <p14:modId xmlns:p14="http://schemas.microsoft.com/office/powerpoint/2010/main" xmlns="" val="1646888437"/>
              </p:ext>
            </p:extLst>
          </p:nvPr>
        </p:nvGraphicFramePr>
        <p:xfrm>
          <a:off x="479425" y="842963"/>
          <a:ext cx="8172450" cy="5629276"/>
        </p:xfrm>
        <a:graphic>
          <a:graphicData uri="http://schemas.openxmlformats.org/drawingml/2006/table">
            <a:tbl>
              <a:tblPr/>
              <a:tblGrid>
                <a:gridCol w="4086225"/>
                <a:gridCol w="4086225"/>
              </a:tblGrid>
              <a:tr h="361950">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600" b="1" i="0" u="none" strike="noStrike" cap="none" normalizeH="0" baseline="0" dirty="0" smtClean="0">
                          <a:ln>
                            <a:noFill/>
                          </a:ln>
                          <a:solidFill>
                            <a:srgbClr val="000000"/>
                          </a:solidFill>
                          <a:effectLst/>
                          <a:latin typeface="Verdana" pitchFamily="34" charset="0"/>
                          <a:cs typeface="Arial" charset="0"/>
                        </a:rPr>
                        <a:t>Editions</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E4CD9A"/>
                    </a:solidFill>
                  </a:tcPr>
                </a:tc>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600" b="1" i="0" u="none" strike="noStrike" cap="none" normalizeH="0" baseline="0" smtClean="0">
                          <a:ln>
                            <a:noFill/>
                          </a:ln>
                          <a:solidFill>
                            <a:schemeClr val="tx1"/>
                          </a:solidFill>
                          <a:effectLst/>
                          <a:latin typeface="Verdana" pitchFamily="34" charset="0"/>
                          <a:cs typeface="Arial" charset="0"/>
                        </a:rPr>
                        <a:t>Specifications</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E4CD9A"/>
                    </a:solidFill>
                  </a:tcPr>
                </a:tc>
              </a:tr>
              <a:tr h="779463">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100" b="1" i="0" u="none" strike="noStrike" cap="none" normalizeH="0" baseline="0" smtClean="0">
                          <a:ln>
                            <a:noFill/>
                          </a:ln>
                          <a:solidFill>
                            <a:srgbClr val="000000"/>
                          </a:solidFill>
                          <a:effectLst/>
                          <a:latin typeface="Verdana" pitchFamily="34" charset="0"/>
                          <a:cs typeface="Arial" charset="0"/>
                        </a:rPr>
                        <a:t>Windows Server 2008 R2 Foundation</a:t>
                      </a:r>
                    </a:p>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endParaRPr kumimoji="0" lang="en-US" sz="1100" b="1" i="0" u="none" strike="noStrike" cap="none" normalizeH="0" baseline="0" smtClean="0">
                        <a:ln>
                          <a:noFill/>
                        </a:ln>
                        <a:solidFill>
                          <a:srgbClr val="000000"/>
                        </a:solidFill>
                        <a:effectLst/>
                        <a:latin typeface="Verdana" pitchFamily="34" charset="0"/>
                        <a:cs typeface="Arial" charset="0"/>
                      </a:endParaRP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smtClean="0">
                          <a:ln>
                            <a:noFill/>
                          </a:ln>
                          <a:solidFill>
                            <a:schemeClr val="tx1"/>
                          </a:solidFill>
                          <a:effectLst/>
                          <a:latin typeface="Verdana" pitchFamily="34" charset="0"/>
                          <a:cs typeface="Arial" charset="0"/>
                        </a:rPr>
                        <a:t>1 physical processor</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smtClean="0">
                          <a:ln>
                            <a:noFill/>
                          </a:ln>
                          <a:solidFill>
                            <a:schemeClr val="tx1"/>
                          </a:solidFill>
                          <a:effectLst/>
                          <a:latin typeface="Verdana" pitchFamily="34" charset="0"/>
                          <a:cs typeface="Arial" charset="0"/>
                        </a:rPr>
                        <a:t>15-user limit</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smtClean="0">
                          <a:ln>
                            <a:noFill/>
                          </a:ln>
                          <a:solidFill>
                            <a:schemeClr val="tx1"/>
                          </a:solidFill>
                          <a:effectLst/>
                          <a:latin typeface="Verdana" pitchFamily="34" charset="0"/>
                          <a:cs typeface="Arial" charset="0"/>
                        </a:rPr>
                        <a:t>Up to 8 GB of RAM</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779463">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100" b="1" i="0" u="none" strike="noStrike" cap="none" normalizeH="0" baseline="0" smtClean="0">
                          <a:ln>
                            <a:noFill/>
                          </a:ln>
                          <a:solidFill>
                            <a:srgbClr val="000000"/>
                          </a:solidFill>
                          <a:effectLst/>
                          <a:latin typeface="Verdana" pitchFamily="34" charset="0"/>
                          <a:cs typeface="Arial" charset="0"/>
                        </a:rPr>
                        <a:t>Windows Server 2008 R2 Standard</a:t>
                      </a:r>
                      <a:endParaRPr kumimoji="0" lang="en-GB" sz="1100" b="1" i="0" u="none" strike="noStrike" cap="none" normalizeH="0" baseline="0" smtClean="0">
                        <a:ln>
                          <a:noFill/>
                        </a:ln>
                        <a:solidFill>
                          <a:srgbClr val="000000"/>
                        </a:solidFill>
                        <a:effectLst/>
                        <a:latin typeface="Verdana" pitchFamily="34" charset="0"/>
                        <a:cs typeface="Arial" charset="0"/>
                      </a:endParaRPr>
                    </a:p>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endParaRPr kumimoji="0" lang="en-US" sz="1100" b="1" i="0" u="none" strike="noStrike" cap="none" normalizeH="0" baseline="0" smtClean="0">
                        <a:ln>
                          <a:noFill/>
                        </a:ln>
                        <a:solidFill>
                          <a:schemeClr val="tx1"/>
                        </a:solidFill>
                        <a:effectLst/>
                        <a:latin typeface="Verdana" pitchFamily="34" charset="0"/>
                        <a:cs typeface="Arial" charset="0"/>
                      </a:endParaRP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smtClean="0">
                          <a:ln>
                            <a:noFill/>
                          </a:ln>
                          <a:solidFill>
                            <a:schemeClr val="tx1"/>
                          </a:solidFill>
                          <a:effectLst/>
                          <a:latin typeface="Verdana" pitchFamily="34" charset="0"/>
                          <a:cs typeface="Arial" charset="0"/>
                        </a:rPr>
                        <a:t>4 physical processors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smtClean="0">
                          <a:ln>
                            <a:noFill/>
                          </a:ln>
                          <a:solidFill>
                            <a:schemeClr val="tx1"/>
                          </a:solidFill>
                          <a:effectLst/>
                          <a:latin typeface="Verdana" pitchFamily="34" charset="0"/>
                          <a:cs typeface="Arial" charset="0"/>
                        </a:rPr>
                        <a:t>Up to 32 GB of RAM</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smtClean="0">
                          <a:ln>
                            <a:noFill/>
                          </a:ln>
                          <a:solidFill>
                            <a:schemeClr val="tx1"/>
                          </a:solidFill>
                          <a:effectLst/>
                          <a:latin typeface="Verdana" pitchFamily="34" charset="0"/>
                          <a:cs typeface="Arial" charset="0"/>
                        </a:rPr>
                        <a:t>1 virtual machine and host</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779463">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100" b="1" i="0" u="none" strike="noStrike" cap="none" normalizeH="0" baseline="0" smtClean="0">
                          <a:ln>
                            <a:noFill/>
                          </a:ln>
                          <a:solidFill>
                            <a:srgbClr val="000000"/>
                          </a:solidFill>
                          <a:effectLst/>
                          <a:latin typeface="Verdana" pitchFamily="34" charset="0"/>
                          <a:cs typeface="Arial" charset="0"/>
                        </a:rPr>
                        <a:t>Windows Web Server 2008 R2</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smtClean="0">
                          <a:ln>
                            <a:noFill/>
                          </a:ln>
                          <a:solidFill>
                            <a:schemeClr val="tx1"/>
                          </a:solidFill>
                          <a:effectLst/>
                          <a:latin typeface="Verdana" pitchFamily="34" charset="0"/>
                          <a:cs typeface="Arial" charset="0"/>
                        </a:rPr>
                        <a:t>4 physical processors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smtClean="0">
                          <a:ln>
                            <a:noFill/>
                          </a:ln>
                          <a:solidFill>
                            <a:schemeClr val="tx1"/>
                          </a:solidFill>
                          <a:effectLst/>
                          <a:latin typeface="Verdana" pitchFamily="34" charset="0"/>
                          <a:cs typeface="Arial" charset="0"/>
                        </a:rPr>
                        <a:t>Up to 32 GB of RAM</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smtClean="0">
                          <a:ln>
                            <a:noFill/>
                          </a:ln>
                          <a:solidFill>
                            <a:schemeClr val="tx1"/>
                          </a:solidFill>
                          <a:effectLst/>
                          <a:latin typeface="Verdana" pitchFamily="34" charset="0"/>
                          <a:cs typeface="Arial" charset="0"/>
                        </a:rPr>
                        <a:t>Web (IIS) and DNS roles only</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1344613">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100" b="1" i="0" u="none" strike="noStrike" cap="none" normalizeH="0" baseline="0" smtClean="0">
                          <a:ln>
                            <a:noFill/>
                          </a:ln>
                          <a:solidFill>
                            <a:srgbClr val="000000"/>
                          </a:solidFill>
                          <a:effectLst/>
                          <a:latin typeface="Verdana" pitchFamily="34" charset="0"/>
                          <a:cs typeface="Arial" charset="0"/>
                        </a:rPr>
                        <a:t>Windows Server 2008 R2 Enterprise</a:t>
                      </a:r>
                    </a:p>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endParaRPr kumimoji="0" lang="en-US" sz="1100" b="1" i="0" u="none" strike="noStrike" cap="none" normalizeH="0" baseline="0" smtClean="0">
                        <a:ln>
                          <a:noFill/>
                        </a:ln>
                        <a:solidFill>
                          <a:srgbClr val="000000"/>
                        </a:solidFill>
                        <a:effectLst/>
                        <a:latin typeface="Verdana" pitchFamily="34" charset="0"/>
                        <a:cs typeface="Arial" charset="0"/>
                      </a:endParaRPr>
                    </a:p>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endParaRPr kumimoji="0" lang="en-US" sz="1100" b="1" i="0" u="none" strike="noStrike" cap="none" normalizeH="0" baseline="0" smtClean="0">
                        <a:ln>
                          <a:noFill/>
                        </a:ln>
                        <a:solidFill>
                          <a:srgbClr val="000000"/>
                        </a:solidFill>
                        <a:effectLst/>
                        <a:latin typeface="Verdana" pitchFamily="34" charset="0"/>
                        <a:cs typeface="Arial" charset="0"/>
                      </a:endParaRP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dirty="0" smtClean="0">
                          <a:ln>
                            <a:noFill/>
                          </a:ln>
                          <a:solidFill>
                            <a:schemeClr val="tx1"/>
                          </a:solidFill>
                          <a:effectLst/>
                          <a:latin typeface="Verdana" pitchFamily="34" charset="0"/>
                          <a:cs typeface="Arial" charset="0"/>
                        </a:rPr>
                        <a:t>8 physical processors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dirty="0" smtClean="0">
                          <a:ln>
                            <a:noFill/>
                          </a:ln>
                          <a:solidFill>
                            <a:schemeClr val="tx1"/>
                          </a:solidFill>
                          <a:effectLst/>
                          <a:latin typeface="Verdana" pitchFamily="34" charset="0"/>
                          <a:cs typeface="Arial" charset="0"/>
                        </a:rPr>
                        <a:t>Up to 2 TB of RAM</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dirty="0" smtClean="0">
                          <a:ln>
                            <a:noFill/>
                          </a:ln>
                          <a:solidFill>
                            <a:schemeClr val="tx1"/>
                          </a:solidFill>
                          <a:effectLst/>
                          <a:latin typeface="Verdana" pitchFamily="34" charset="0"/>
                          <a:cs typeface="Arial" charset="0"/>
                        </a:rPr>
                        <a:t>4 virtual machines and host</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dirty="0" smtClean="0">
                          <a:ln>
                            <a:noFill/>
                          </a:ln>
                          <a:solidFill>
                            <a:schemeClr val="tx1"/>
                          </a:solidFill>
                          <a:effectLst/>
                          <a:latin typeface="Verdana" pitchFamily="34" charset="0"/>
                          <a:cs typeface="Arial" charset="0"/>
                        </a:rPr>
                        <a:t>Hot add memory</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dirty="0" smtClean="0">
                          <a:ln>
                            <a:noFill/>
                          </a:ln>
                          <a:solidFill>
                            <a:schemeClr val="tx1"/>
                          </a:solidFill>
                          <a:effectLst/>
                          <a:latin typeface="Verdana" pitchFamily="34" charset="0"/>
                          <a:cs typeface="Arial" charset="0"/>
                        </a:rPr>
                        <a:t>Failover clustering</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1584324">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100" b="1" i="0" u="none" strike="noStrike" cap="none" normalizeH="0" baseline="0" dirty="0" smtClean="0">
                          <a:ln>
                            <a:noFill/>
                          </a:ln>
                          <a:solidFill>
                            <a:srgbClr val="000000"/>
                          </a:solidFill>
                          <a:effectLst/>
                          <a:latin typeface="Verdana" pitchFamily="34" charset="0"/>
                          <a:cs typeface="Arial" charset="0"/>
                        </a:rPr>
                        <a:t>Windows Server 2008 R2 Datacenter and Windows Server 2008 R2 for Itanium-Based Systems</a:t>
                      </a:r>
                    </a:p>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endParaRPr kumimoji="0" lang="en-US" sz="1100" b="1" i="0" u="none" strike="noStrike" cap="none" normalizeH="0" baseline="0" dirty="0" smtClean="0">
                        <a:ln>
                          <a:noFill/>
                        </a:ln>
                        <a:solidFill>
                          <a:srgbClr val="000000"/>
                        </a:solidFill>
                        <a:effectLst/>
                        <a:latin typeface="Verdana" pitchFamily="34" charset="0"/>
                        <a:cs typeface="Arial" charset="0"/>
                      </a:endParaRP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dirty="0" smtClean="0">
                          <a:ln>
                            <a:noFill/>
                          </a:ln>
                          <a:solidFill>
                            <a:schemeClr val="tx1"/>
                          </a:solidFill>
                          <a:effectLst/>
                          <a:latin typeface="Verdana" pitchFamily="34" charset="0"/>
                          <a:cs typeface="Arial" charset="0"/>
                        </a:rPr>
                        <a:t>64 physical processors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dirty="0" smtClean="0">
                          <a:ln>
                            <a:noFill/>
                          </a:ln>
                          <a:solidFill>
                            <a:schemeClr val="tx1"/>
                          </a:solidFill>
                          <a:effectLst/>
                          <a:latin typeface="Verdana" pitchFamily="34" charset="0"/>
                          <a:cs typeface="Arial" charset="0"/>
                        </a:rPr>
                        <a:t>Up to 2 TB of RAM</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dirty="0" smtClean="0">
                          <a:ln>
                            <a:noFill/>
                          </a:ln>
                          <a:solidFill>
                            <a:schemeClr val="tx1"/>
                          </a:solidFill>
                          <a:effectLst/>
                          <a:latin typeface="Verdana" pitchFamily="34" charset="0"/>
                          <a:cs typeface="Arial" charset="0"/>
                        </a:rPr>
                        <a:t>Unlimited virtual image use rights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dirty="0" smtClean="0">
                          <a:ln>
                            <a:noFill/>
                          </a:ln>
                          <a:solidFill>
                            <a:schemeClr val="tx1"/>
                          </a:solidFill>
                          <a:effectLst/>
                          <a:latin typeface="Verdana" pitchFamily="34" charset="0"/>
                          <a:cs typeface="Arial" charset="0"/>
                        </a:rPr>
                        <a:t>Hot add/replace memory</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dirty="0" smtClean="0">
                          <a:ln>
                            <a:noFill/>
                          </a:ln>
                          <a:solidFill>
                            <a:schemeClr val="tx1"/>
                          </a:solidFill>
                          <a:effectLst/>
                          <a:latin typeface="Verdana" pitchFamily="34" charset="0"/>
                          <a:cs typeface="Arial" charset="0"/>
                        </a:rPr>
                        <a:t>Hot add/replace processors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100" b="1" i="0" u="none" strike="noStrike" cap="none" normalizeH="0" baseline="0" dirty="0" smtClean="0">
                          <a:ln>
                            <a:noFill/>
                          </a:ln>
                          <a:solidFill>
                            <a:schemeClr val="tx1"/>
                          </a:solidFill>
                          <a:effectLst/>
                          <a:latin typeface="Verdana" pitchFamily="34" charset="0"/>
                          <a:cs typeface="Arial" charset="0"/>
                        </a:rPr>
                        <a:t>Failover clustering</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bl>
          </a:graphicData>
        </a:graphic>
      </p:graphicFrame>
    </p:spTree>
    <p:extLst>
      <p:ext uri="{BB962C8B-B14F-4D97-AF65-F5344CB8AC3E}">
        <p14:creationId xmlns:p14="http://schemas.microsoft.com/office/powerpoint/2010/main" xmlns="" val="2591342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When to Choose Server Core</a:t>
            </a:r>
            <a:endParaRPr lang="en-GB" dirty="0"/>
          </a:p>
        </p:txBody>
      </p:sp>
      <p:sp>
        <p:nvSpPr>
          <p:cNvPr id="4" name="AutoShape 12"/>
          <p:cNvSpPr>
            <a:spLocks noChangeArrowheads="1"/>
          </p:cNvSpPr>
          <p:nvPr/>
        </p:nvSpPr>
        <p:spPr bwMode="auto">
          <a:xfrm>
            <a:off x="220663" y="2184400"/>
            <a:ext cx="8705850" cy="3204029"/>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a:ea typeface="PMingLiU" pitchFamily="18" charset="-120"/>
              </a:rPr>
              <a:t>A Server Core has:</a:t>
            </a:r>
          </a:p>
        </p:txBody>
      </p:sp>
      <p:sp>
        <p:nvSpPr>
          <p:cNvPr id="5" name="AutoShape 4"/>
          <p:cNvSpPr>
            <a:spLocks noChangeArrowheads="1"/>
          </p:cNvSpPr>
          <p:nvPr/>
        </p:nvSpPr>
        <p:spPr bwMode="auto">
          <a:xfrm>
            <a:off x="214313" y="1085850"/>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a:cs typeface="Arial" charset="0"/>
              </a:rPr>
              <a:t>Server Core is a minimal installation option that provides a low maintenance server environment with limited functionality</a:t>
            </a:r>
            <a:endParaRPr lang="en-US">
              <a:cs typeface="Arial" charset="0"/>
            </a:endParaRPr>
          </a:p>
        </p:txBody>
      </p:sp>
      <p:grpSp>
        <p:nvGrpSpPr>
          <p:cNvPr id="6" name="Group 1"/>
          <p:cNvGrpSpPr>
            <a:grpSpLocks/>
          </p:cNvGrpSpPr>
          <p:nvPr/>
        </p:nvGrpSpPr>
        <p:grpSpPr bwMode="auto">
          <a:xfrm>
            <a:off x="495300" y="2636838"/>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a:t>	   Minimal servicing requirements</a:t>
              </a:r>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3517900"/>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a:t>	   Minimal management requirements</a:t>
              </a:r>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4389438"/>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a:t>	   Decreased disk space usage</a:t>
              </a:r>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xmlns="" val="4221563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Upgrading to Windows Server </a:t>
            </a:r>
            <a:r>
              <a:rPr lang="en-GB" dirty="0" smtClean="0"/>
              <a:t>2008</a:t>
            </a:r>
            <a:endParaRPr lang="en-GB" dirty="0"/>
          </a:p>
        </p:txBody>
      </p:sp>
      <p:sp>
        <p:nvSpPr>
          <p:cNvPr id="4" name="Rounded Rectangle 844803"/>
          <p:cNvSpPr>
            <a:spLocks noChangeArrowheads="1"/>
          </p:cNvSpPr>
          <p:nvPr/>
        </p:nvSpPr>
        <p:spPr bwMode="auto">
          <a:xfrm>
            <a:off x="484188" y="2036763"/>
            <a:ext cx="8199437" cy="2333625"/>
          </a:xfrm>
          <a:prstGeom prst="roundRect">
            <a:avLst>
              <a:gd name="adj" fmla="val 4167"/>
            </a:avLst>
          </a:prstGeom>
          <a:solidFill>
            <a:srgbClr val="DEE7F1"/>
          </a:solidFill>
          <a:ln w="9525" algn="ctr">
            <a:solidFill>
              <a:srgbClr val="333333"/>
            </a:solidFill>
            <a:round/>
            <a:headEnd/>
            <a:tailEnd/>
          </a:ln>
        </p:spPr>
        <p:txBody>
          <a:bodyPr/>
          <a:lstStyle/>
          <a:p>
            <a:pPr>
              <a:buClr>
                <a:srgbClr val="8DACD0"/>
              </a:buClr>
              <a:buSzPct val="70000"/>
              <a:buFont typeface="Wingdings" pitchFamily="2" charset="2"/>
              <a:buNone/>
            </a:pPr>
            <a:r>
              <a:rPr lang="en-GB" b="1">
                <a:cs typeface="Arial" pitchFamily="34" charset="0"/>
              </a:rPr>
              <a:t>The main benefits of performing an upgrade are</a:t>
            </a:r>
            <a:r>
              <a:rPr lang="en-US" b="1">
                <a:cs typeface="Arial" pitchFamily="34" charset="0"/>
              </a:rPr>
              <a:t>:</a:t>
            </a:r>
            <a:endParaRPr lang="en-CA" b="1">
              <a:cs typeface="Arial" pitchFamily="34" charset="0"/>
            </a:endParaRPr>
          </a:p>
        </p:txBody>
      </p:sp>
      <p:sp>
        <p:nvSpPr>
          <p:cNvPr id="5" name="Rounded Rectangle 844804"/>
          <p:cNvSpPr>
            <a:spLocks noChangeArrowheads="1"/>
          </p:cNvSpPr>
          <p:nvPr/>
        </p:nvSpPr>
        <p:spPr bwMode="auto">
          <a:xfrm>
            <a:off x="720725" y="2409825"/>
            <a:ext cx="7724775" cy="1735138"/>
          </a:xfrm>
          <a:prstGeom prst="roundRect">
            <a:avLst>
              <a:gd name="adj" fmla="val 4167"/>
            </a:avLst>
          </a:prstGeom>
          <a:solidFill>
            <a:srgbClr val="F2E7CE"/>
          </a:solidFill>
          <a:ln w="9525" algn="ctr">
            <a:solidFill>
              <a:srgbClr val="333333"/>
            </a:solidFill>
            <a:round/>
            <a:headEnd/>
            <a:tailEnd/>
          </a:ln>
        </p:spPr>
        <p:txBody>
          <a:bodyPr anchor="ctr"/>
          <a:lstStyle/>
          <a:p>
            <a:pPr marL="228600" indent="-228600">
              <a:buFontTx/>
              <a:buChar char="•"/>
            </a:pPr>
            <a:r>
              <a:rPr lang="en-GB" b="1">
                <a:ea typeface="MS PGothic" pitchFamily="34" charset="-128"/>
                <a:cs typeface="Arial" pitchFamily="34" charset="0"/>
              </a:rPr>
              <a:t>Preservation of existing operating system settings</a:t>
            </a:r>
          </a:p>
          <a:p>
            <a:pPr marL="228600" indent="-228600">
              <a:buFontTx/>
              <a:buChar char="•"/>
            </a:pPr>
            <a:r>
              <a:rPr lang="en-GB" b="1">
                <a:ea typeface="MS PGothic" pitchFamily="34" charset="-128"/>
                <a:cs typeface="Arial" pitchFamily="34" charset="0"/>
              </a:rPr>
              <a:t>Preservation of existing applications and their settings</a:t>
            </a:r>
          </a:p>
          <a:p>
            <a:pPr marL="228600" indent="-228600">
              <a:buFontTx/>
              <a:buChar char="•"/>
            </a:pPr>
            <a:r>
              <a:rPr lang="en-GB" b="1">
                <a:ea typeface="MS PGothic" pitchFamily="34" charset="-128"/>
                <a:cs typeface="Arial" pitchFamily="34" charset="0"/>
              </a:rPr>
              <a:t>Downtime limited to the installation of the operating system</a:t>
            </a:r>
          </a:p>
        </p:txBody>
      </p:sp>
      <p:sp>
        <p:nvSpPr>
          <p:cNvPr id="6" name="Rounded Rectangle 844804"/>
          <p:cNvSpPr>
            <a:spLocks noChangeArrowheads="1"/>
          </p:cNvSpPr>
          <p:nvPr/>
        </p:nvSpPr>
        <p:spPr bwMode="auto">
          <a:xfrm>
            <a:off x="477838" y="996950"/>
            <a:ext cx="8210550" cy="882650"/>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eaLnBrk="1" hangingPunct="1">
              <a:spcBef>
                <a:spcPct val="0"/>
              </a:spcBef>
              <a:buClrTx/>
              <a:defRPr/>
            </a:pPr>
            <a:r>
              <a:rPr lang="en-GB" b="1" dirty="0">
                <a:cs typeface="Arial" pitchFamily="34" charset="0"/>
              </a:rPr>
              <a:t>In-place upgrades are those in which you replace the earlier Windows Server operating system on an existing server with Windows Server </a:t>
            </a:r>
            <a:r>
              <a:rPr lang="en-GB" b="1" dirty="0" smtClean="0">
                <a:cs typeface="Arial" pitchFamily="34" charset="0"/>
              </a:rPr>
              <a:t>2008</a:t>
            </a:r>
            <a:endParaRPr lang="en-US" b="1" dirty="0">
              <a:cs typeface="Arial" pitchFamily="34" charset="0"/>
            </a:endParaRPr>
          </a:p>
        </p:txBody>
      </p:sp>
      <p:sp>
        <p:nvSpPr>
          <p:cNvPr id="7" name="Rounded Rectangle 844804"/>
          <p:cNvSpPr>
            <a:spLocks noChangeArrowheads="1"/>
          </p:cNvSpPr>
          <p:nvPr/>
        </p:nvSpPr>
        <p:spPr bwMode="auto">
          <a:xfrm>
            <a:off x="454025" y="4621212"/>
            <a:ext cx="8210550" cy="91417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eaLnBrk="1" hangingPunct="1">
              <a:spcBef>
                <a:spcPct val="0"/>
              </a:spcBef>
              <a:buClrTx/>
              <a:defRPr/>
            </a:pPr>
            <a:r>
              <a:rPr lang="en-GB" u="sng" dirty="0" smtClean="0">
                <a:cs typeface="Arial" pitchFamily="34" charset="0"/>
              </a:rPr>
              <a:t>Important</a:t>
            </a:r>
            <a:r>
              <a:rPr lang="en-GB" b="1" dirty="0" smtClean="0">
                <a:cs typeface="Arial" pitchFamily="34" charset="0"/>
              </a:rPr>
              <a:t>: After </a:t>
            </a:r>
            <a:r>
              <a:rPr lang="en-GB" b="1" dirty="0">
                <a:cs typeface="Arial" pitchFamily="34" charset="0"/>
              </a:rPr>
              <a:t>the upgrade to Windows Server 2008 </a:t>
            </a:r>
            <a:r>
              <a:rPr lang="en-GB" b="1" dirty="0" smtClean="0">
                <a:cs typeface="Arial" pitchFamily="34" charset="0"/>
              </a:rPr>
              <a:t>is </a:t>
            </a:r>
            <a:r>
              <a:rPr lang="en-GB" b="1" dirty="0">
                <a:cs typeface="Arial" pitchFamily="34" charset="0"/>
              </a:rPr>
              <a:t>complete, it is not possible to roll back to the original operating </a:t>
            </a:r>
            <a:r>
              <a:rPr lang="en-GB" b="1" dirty="0" smtClean="0">
                <a:cs typeface="Arial" pitchFamily="34" charset="0"/>
              </a:rPr>
              <a:t>system</a:t>
            </a:r>
            <a:endParaRPr lang="en-US" b="1" dirty="0">
              <a:cs typeface="Arial" pitchFamily="34" charset="0"/>
            </a:endParaRPr>
          </a:p>
        </p:txBody>
      </p:sp>
    </p:spTree>
    <p:extLst>
      <p:ext uri="{BB962C8B-B14F-4D97-AF65-F5344CB8AC3E}">
        <p14:creationId xmlns:p14="http://schemas.microsoft.com/office/powerpoint/2010/main" xmlns="" val="11994609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Windows Server 2008 </a:t>
            </a:r>
            <a:r>
              <a:rPr lang="en-GB" dirty="0" smtClean="0"/>
              <a:t>Licensing</a:t>
            </a:r>
            <a:endParaRPr lang="en-GB" dirty="0"/>
          </a:p>
        </p:txBody>
      </p:sp>
      <p:sp>
        <p:nvSpPr>
          <p:cNvPr id="11" name="AutoShape 5"/>
          <p:cNvSpPr>
            <a:spLocks noChangeArrowheads="1"/>
          </p:cNvSpPr>
          <p:nvPr/>
        </p:nvSpPr>
        <p:spPr bwMode="auto">
          <a:xfrm>
            <a:off x="511176" y="1299980"/>
            <a:ext cx="7840662" cy="4219078"/>
          </a:xfrm>
          <a:prstGeom prst="roundRect">
            <a:avLst>
              <a:gd name="adj" fmla="val 4167"/>
            </a:avLst>
          </a:prstGeom>
          <a:solidFill>
            <a:srgbClr val="DEE7F1"/>
          </a:solidFill>
          <a:ln w="9525" algn="ctr">
            <a:solidFill>
              <a:srgbClr val="333333"/>
            </a:solidFill>
            <a:round/>
            <a:headEnd/>
            <a:tailEnd/>
          </a:ln>
        </p:spPr>
        <p:txBody>
          <a:bodyPr/>
          <a:lstStyle/>
          <a:p>
            <a:pPr marL="174625" indent="-174625" algn="l">
              <a:lnSpc>
                <a:spcPct val="90000"/>
              </a:lnSpc>
              <a:spcBef>
                <a:spcPct val="70000"/>
              </a:spcBef>
              <a:buClr>
                <a:schemeClr val="hlink"/>
              </a:buClr>
              <a:buSzPct val="90000"/>
              <a:defRPr/>
            </a:pPr>
            <a:r>
              <a:rPr lang="en-US" sz="2000" kern="0" dirty="0"/>
              <a:t>You can obtain server licenses via</a:t>
            </a:r>
            <a:r>
              <a:rPr lang="en-US" sz="2000" kern="0" dirty="0" smtClean="0"/>
              <a:t>:</a:t>
            </a:r>
          </a:p>
          <a:p>
            <a:pPr marL="174625" indent="-174625" algn="l">
              <a:lnSpc>
                <a:spcPct val="90000"/>
              </a:lnSpc>
              <a:spcBef>
                <a:spcPct val="70000"/>
              </a:spcBef>
              <a:buClr>
                <a:schemeClr val="hlink"/>
              </a:buClr>
              <a:buSzPct val="90000"/>
              <a:defRPr/>
            </a:pPr>
            <a:endParaRPr lang="en-US" sz="2000" kern="0" dirty="0"/>
          </a:p>
          <a:p>
            <a:pPr marL="174625" indent="-174625" algn="l">
              <a:lnSpc>
                <a:spcPct val="90000"/>
              </a:lnSpc>
              <a:spcBef>
                <a:spcPct val="70000"/>
              </a:spcBef>
              <a:buClr>
                <a:schemeClr val="hlink"/>
              </a:buClr>
              <a:buSzPct val="90000"/>
              <a:defRPr/>
            </a:pPr>
            <a:endParaRPr lang="en-US" sz="2000" kern="0" dirty="0" smtClean="0"/>
          </a:p>
          <a:p>
            <a:pPr marL="174625" indent="-174625" algn="l">
              <a:lnSpc>
                <a:spcPct val="90000"/>
              </a:lnSpc>
              <a:spcBef>
                <a:spcPct val="70000"/>
              </a:spcBef>
              <a:buClr>
                <a:schemeClr val="hlink"/>
              </a:buClr>
              <a:buSzPct val="90000"/>
              <a:defRPr/>
            </a:pPr>
            <a:endParaRPr lang="en-US" sz="2000" kern="0" dirty="0"/>
          </a:p>
          <a:p>
            <a:pPr marL="174625" indent="-174625">
              <a:lnSpc>
                <a:spcPct val="90000"/>
              </a:lnSpc>
              <a:spcBef>
                <a:spcPct val="70000"/>
              </a:spcBef>
              <a:buClr>
                <a:schemeClr val="hlink"/>
              </a:buClr>
              <a:buSzPct val="90000"/>
              <a:defRPr/>
            </a:pPr>
            <a:r>
              <a:rPr lang="en-US" sz="2000" kern="0" dirty="0" smtClean="0"/>
              <a:t>Client Access License considerations:</a:t>
            </a:r>
            <a:endParaRPr lang="en-US" sz="2000" dirty="0"/>
          </a:p>
          <a:p>
            <a:pPr marL="174625" indent="-174625" algn="l">
              <a:lnSpc>
                <a:spcPct val="90000"/>
              </a:lnSpc>
              <a:spcBef>
                <a:spcPct val="70000"/>
              </a:spcBef>
              <a:buClr>
                <a:schemeClr val="hlink"/>
              </a:buClr>
              <a:buSzPct val="90000"/>
              <a:defRPr/>
            </a:pPr>
            <a:endParaRPr lang="en-US" sz="2000" dirty="0"/>
          </a:p>
        </p:txBody>
      </p:sp>
      <p:sp>
        <p:nvSpPr>
          <p:cNvPr id="12" name="AutoShape 6"/>
          <p:cNvSpPr>
            <a:spLocks noChangeArrowheads="1"/>
          </p:cNvSpPr>
          <p:nvPr/>
        </p:nvSpPr>
        <p:spPr bwMode="auto">
          <a:xfrm>
            <a:off x="852487" y="1712984"/>
            <a:ext cx="7250113" cy="1380411"/>
          </a:xfrm>
          <a:prstGeom prst="roundRect">
            <a:avLst>
              <a:gd name="adj" fmla="val 4167"/>
            </a:avLst>
          </a:prstGeom>
          <a:solidFill>
            <a:srgbClr val="F2E7CE"/>
          </a:solidFill>
          <a:ln w="9525" algn="ctr">
            <a:solidFill>
              <a:srgbClr val="333333"/>
            </a:solidFill>
            <a:round/>
            <a:headEnd/>
            <a:tailEnd/>
          </a:ln>
        </p:spPr>
        <p:txBody>
          <a:bodyPr anchor="ctr">
            <a:spAutoFit/>
          </a:bodyPr>
          <a:lstStyle/>
          <a:p>
            <a:pPr marL="174625" indent="-174625" algn="l">
              <a:lnSpc>
                <a:spcPct val="90000"/>
              </a:lnSpc>
              <a:spcBef>
                <a:spcPct val="70000"/>
              </a:spcBef>
              <a:buClr>
                <a:schemeClr val="hlink"/>
              </a:buClr>
              <a:buSzPct val="90000"/>
              <a:buFontTx/>
              <a:buChar char="•"/>
            </a:pPr>
            <a:r>
              <a:rPr lang="en-US" sz="2000" b="0" dirty="0" smtClean="0"/>
              <a:t>Retail</a:t>
            </a:r>
          </a:p>
          <a:p>
            <a:pPr marL="174625" indent="-174625" algn="l">
              <a:lnSpc>
                <a:spcPct val="90000"/>
              </a:lnSpc>
              <a:spcBef>
                <a:spcPct val="70000"/>
              </a:spcBef>
              <a:buClr>
                <a:schemeClr val="hlink"/>
              </a:buClr>
              <a:buSzPct val="90000"/>
              <a:buFontTx/>
              <a:buChar char="•"/>
            </a:pPr>
            <a:r>
              <a:rPr lang="en-US" sz="2000" b="0" dirty="0" smtClean="0"/>
              <a:t>OEM</a:t>
            </a:r>
            <a:endParaRPr lang="en-US" sz="2000" b="0" dirty="0"/>
          </a:p>
          <a:p>
            <a:pPr marL="174625" indent="-174625" algn="l">
              <a:lnSpc>
                <a:spcPct val="90000"/>
              </a:lnSpc>
              <a:spcBef>
                <a:spcPct val="70000"/>
              </a:spcBef>
              <a:buClr>
                <a:schemeClr val="hlink"/>
              </a:buClr>
              <a:buSzPct val="90000"/>
              <a:buFontTx/>
              <a:buChar char="•"/>
            </a:pPr>
            <a:r>
              <a:rPr lang="en-US" sz="2000" b="0" dirty="0"/>
              <a:t>Volume </a:t>
            </a:r>
            <a:r>
              <a:rPr lang="en-US" sz="2000" b="0" dirty="0" smtClean="0"/>
              <a:t>license</a:t>
            </a:r>
            <a:endParaRPr lang="en-US" sz="2000" b="0" dirty="0"/>
          </a:p>
        </p:txBody>
      </p:sp>
      <p:sp>
        <p:nvSpPr>
          <p:cNvPr id="13" name="AutoShape 6"/>
          <p:cNvSpPr>
            <a:spLocks noChangeArrowheads="1"/>
          </p:cNvSpPr>
          <p:nvPr/>
        </p:nvSpPr>
        <p:spPr bwMode="auto">
          <a:xfrm>
            <a:off x="866775" y="4005146"/>
            <a:ext cx="7235825" cy="1160800"/>
          </a:xfrm>
          <a:prstGeom prst="roundRect">
            <a:avLst>
              <a:gd name="adj" fmla="val 4167"/>
            </a:avLst>
          </a:prstGeom>
          <a:solidFill>
            <a:srgbClr val="F2E7CE"/>
          </a:solidFill>
          <a:ln w="9525" algn="ctr">
            <a:solidFill>
              <a:srgbClr val="333333"/>
            </a:solidFill>
            <a:round/>
            <a:headEnd/>
            <a:tailEnd/>
          </a:ln>
        </p:spPr>
        <p:txBody>
          <a:bodyPr anchor="ctr">
            <a:spAutoFit/>
          </a:bodyPr>
          <a:lstStyle/>
          <a:p>
            <a:pPr marL="174625" indent="-174625" algn="l">
              <a:lnSpc>
                <a:spcPct val="90000"/>
              </a:lnSpc>
              <a:spcBef>
                <a:spcPct val="70000"/>
              </a:spcBef>
              <a:buClr>
                <a:schemeClr val="hlink"/>
              </a:buClr>
              <a:buSzPct val="90000"/>
              <a:buFontTx/>
              <a:buChar char="•"/>
            </a:pPr>
            <a:r>
              <a:rPr lang="en-US" sz="2000" b="0" dirty="0"/>
              <a:t>All users or devices accessing Windows Server </a:t>
            </a:r>
            <a:r>
              <a:rPr lang="en-US" sz="2000" b="0" dirty="0" smtClean="0"/>
              <a:t>2008 require </a:t>
            </a:r>
            <a:r>
              <a:rPr lang="en-US" sz="2000" b="0" dirty="0"/>
              <a:t>a Windows Server 2008 </a:t>
            </a:r>
            <a:r>
              <a:rPr lang="en-US" sz="2000" b="0" dirty="0" smtClean="0"/>
              <a:t>CAL</a:t>
            </a:r>
            <a:endParaRPr lang="en-US" sz="2000" b="0" dirty="0"/>
          </a:p>
          <a:p>
            <a:pPr marL="174625" indent="-174625" algn="l">
              <a:lnSpc>
                <a:spcPct val="90000"/>
              </a:lnSpc>
              <a:spcBef>
                <a:spcPct val="70000"/>
              </a:spcBef>
              <a:buClr>
                <a:schemeClr val="hlink"/>
              </a:buClr>
              <a:buSzPct val="90000"/>
              <a:buFontTx/>
              <a:buChar char="•"/>
            </a:pPr>
            <a:r>
              <a:rPr lang="en-US" sz="2000" b="0" dirty="0" smtClean="0"/>
              <a:t>Choose </a:t>
            </a:r>
            <a:r>
              <a:rPr lang="en-US" sz="2000" b="0" dirty="0"/>
              <a:t>user or device </a:t>
            </a:r>
            <a:r>
              <a:rPr lang="en-US" sz="2000" b="0" dirty="0" smtClean="0"/>
              <a:t>CALs</a:t>
            </a:r>
            <a:endParaRPr lang="en-US" sz="2000" b="0" dirty="0"/>
          </a:p>
        </p:txBody>
      </p:sp>
    </p:spTree>
    <p:extLst>
      <p:ext uri="{BB962C8B-B14F-4D97-AF65-F5344CB8AC3E}">
        <p14:creationId xmlns:p14="http://schemas.microsoft.com/office/powerpoint/2010/main" xmlns="" val="2176117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Activation</a:t>
            </a:r>
            <a:r>
              <a:rPr lang="en-GB" dirty="0"/>
              <a:t> </a:t>
            </a:r>
            <a:r>
              <a:rPr lang="en-GB" dirty="0" smtClean="0"/>
              <a:t>Options</a:t>
            </a:r>
            <a:endParaRPr lang="en-GB" dirty="0"/>
          </a:p>
        </p:txBody>
      </p:sp>
      <p:sp>
        <p:nvSpPr>
          <p:cNvPr id="4" name="AutoShape 3"/>
          <p:cNvSpPr>
            <a:spLocks noChangeArrowheads="1"/>
          </p:cNvSpPr>
          <p:nvPr/>
        </p:nvSpPr>
        <p:spPr bwMode="auto">
          <a:xfrm>
            <a:off x="360363" y="4358194"/>
            <a:ext cx="8383587" cy="1642498"/>
          </a:xfrm>
          <a:prstGeom prst="roundRect">
            <a:avLst>
              <a:gd name="adj" fmla="val 4167"/>
            </a:avLst>
          </a:prstGeom>
          <a:solidFill>
            <a:srgbClr val="DEE7F1"/>
          </a:solidFill>
          <a:ln w="9525" algn="ctr">
            <a:solidFill>
              <a:srgbClr val="333333"/>
            </a:solidFill>
            <a:round/>
            <a:headEnd/>
            <a:tailEnd/>
          </a:ln>
        </p:spPr>
        <p:txBody>
          <a:bodyPr/>
          <a:lstStyle/>
          <a:p>
            <a:pPr>
              <a:lnSpc>
                <a:spcPct val="100000"/>
              </a:lnSpc>
              <a:spcBef>
                <a:spcPct val="0"/>
              </a:spcBef>
              <a:spcAft>
                <a:spcPct val="60000"/>
              </a:spcAft>
              <a:buClrTx/>
            </a:pPr>
            <a:r>
              <a:rPr lang="en-US" b="1" dirty="0" smtClean="0"/>
              <a:t>What happens to non-activated computers?</a:t>
            </a:r>
            <a:endParaRPr lang="en-US" b="1" dirty="0"/>
          </a:p>
          <a:p>
            <a:pPr>
              <a:lnSpc>
                <a:spcPct val="100000"/>
              </a:lnSpc>
              <a:spcBef>
                <a:spcPct val="0"/>
              </a:spcBef>
              <a:spcAft>
                <a:spcPct val="60000"/>
              </a:spcAft>
              <a:buClrTx/>
            </a:pPr>
            <a:endParaRPr lang="en-US" b="1" dirty="0"/>
          </a:p>
        </p:txBody>
      </p:sp>
      <p:sp>
        <p:nvSpPr>
          <p:cNvPr id="7" name="AutoShape 3"/>
          <p:cNvSpPr>
            <a:spLocks noChangeArrowheads="1"/>
          </p:cNvSpPr>
          <p:nvPr/>
        </p:nvSpPr>
        <p:spPr bwMode="auto">
          <a:xfrm>
            <a:off x="379413" y="2261623"/>
            <a:ext cx="8383587" cy="1657350"/>
          </a:xfrm>
          <a:prstGeom prst="roundRect">
            <a:avLst>
              <a:gd name="adj" fmla="val 4167"/>
            </a:avLst>
          </a:prstGeom>
          <a:solidFill>
            <a:srgbClr val="DEE7F1"/>
          </a:solidFill>
          <a:ln w="9525" algn="ctr">
            <a:solidFill>
              <a:srgbClr val="333333"/>
            </a:solidFill>
            <a:round/>
            <a:headEnd/>
            <a:tailEnd/>
          </a:ln>
        </p:spPr>
        <p:txBody>
          <a:bodyPr/>
          <a:lstStyle/>
          <a:p>
            <a:pPr>
              <a:lnSpc>
                <a:spcPct val="100000"/>
              </a:lnSpc>
              <a:spcBef>
                <a:spcPct val="0"/>
              </a:spcBef>
              <a:spcAft>
                <a:spcPct val="60000"/>
              </a:spcAft>
              <a:buClrTx/>
            </a:pPr>
            <a:r>
              <a:rPr lang="en-US" b="1"/>
              <a:t>You can use two methods to manage volume licensing:</a:t>
            </a:r>
          </a:p>
        </p:txBody>
      </p:sp>
      <p:sp>
        <p:nvSpPr>
          <p:cNvPr id="9" name="AutoShape 6"/>
          <p:cNvSpPr>
            <a:spLocks noChangeArrowheads="1"/>
          </p:cNvSpPr>
          <p:nvPr/>
        </p:nvSpPr>
        <p:spPr bwMode="auto">
          <a:xfrm>
            <a:off x="600075" y="2789153"/>
            <a:ext cx="7250113" cy="878443"/>
          </a:xfrm>
          <a:prstGeom prst="roundRect">
            <a:avLst>
              <a:gd name="adj" fmla="val 4167"/>
            </a:avLst>
          </a:prstGeom>
          <a:solidFill>
            <a:srgbClr val="F2E7CE"/>
          </a:solidFill>
          <a:ln w="9525" algn="ctr">
            <a:solidFill>
              <a:srgbClr val="333333"/>
            </a:solidFill>
            <a:round/>
            <a:headEnd/>
            <a:tailEnd/>
          </a:ln>
        </p:spPr>
        <p:txBody>
          <a:bodyPr anchor="ctr">
            <a:spAutoFit/>
          </a:bodyPr>
          <a:lstStyle/>
          <a:p>
            <a:pPr marL="174625" indent="-174625">
              <a:lnSpc>
                <a:spcPct val="90000"/>
              </a:lnSpc>
              <a:spcBef>
                <a:spcPct val="70000"/>
              </a:spcBef>
              <a:buClr>
                <a:schemeClr val="hlink"/>
              </a:buClr>
              <a:buSzPct val="90000"/>
              <a:buFontTx/>
              <a:buChar char="•"/>
            </a:pPr>
            <a:r>
              <a:rPr lang="en-US" sz="2000" b="0" dirty="0"/>
              <a:t>Key Management Service </a:t>
            </a:r>
            <a:r>
              <a:rPr lang="en-US" sz="2000" b="0" dirty="0" smtClean="0"/>
              <a:t>(KMS)</a:t>
            </a:r>
          </a:p>
          <a:p>
            <a:pPr marL="174625" indent="-174625">
              <a:lnSpc>
                <a:spcPct val="90000"/>
              </a:lnSpc>
              <a:spcBef>
                <a:spcPct val="70000"/>
              </a:spcBef>
              <a:buClr>
                <a:schemeClr val="hlink"/>
              </a:buClr>
              <a:buSzPct val="90000"/>
              <a:buFontTx/>
              <a:buChar char="•"/>
            </a:pPr>
            <a:r>
              <a:rPr lang="en-US" sz="2000" b="0" dirty="0"/>
              <a:t>Multiple Activation Keys </a:t>
            </a:r>
            <a:r>
              <a:rPr lang="en-US" sz="2000" b="0" dirty="0" smtClean="0"/>
              <a:t>(MAK)</a:t>
            </a:r>
            <a:endParaRPr lang="en-US" sz="2000" b="0" dirty="0"/>
          </a:p>
        </p:txBody>
      </p:sp>
      <p:sp>
        <p:nvSpPr>
          <p:cNvPr id="10" name="AutoShape 6"/>
          <p:cNvSpPr>
            <a:spLocks noChangeArrowheads="1"/>
          </p:cNvSpPr>
          <p:nvPr/>
        </p:nvSpPr>
        <p:spPr bwMode="auto">
          <a:xfrm>
            <a:off x="614363" y="4885724"/>
            <a:ext cx="7235825" cy="878443"/>
          </a:xfrm>
          <a:prstGeom prst="roundRect">
            <a:avLst>
              <a:gd name="adj" fmla="val 4167"/>
            </a:avLst>
          </a:prstGeom>
          <a:solidFill>
            <a:srgbClr val="F2E7CE"/>
          </a:solidFill>
          <a:ln w="9525" algn="ctr">
            <a:solidFill>
              <a:srgbClr val="333333"/>
            </a:solidFill>
            <a:round/>
            <a:headEnd/>
            <a:tailEnd/>
          </a:ln>
        </p:spPr>
        <p:txBody>
          <a:bodyPr anchor="ctr">
            <a:spAutoFit/>
          </a:bodyPr>
          <a:lstStyle/>
          <a:p>
            <a:pPr marL="174625" indent="-174625">
              <a:lnSpc>
                <a:spcPct val="90000"/>
              </a:lnSpc>
              <a:spcBef>
                <a:spcPct val="70000"/>
              </a:spcBef>
              <a:buClr>
                <a:schemeClr val="hlink"/>
              </a:buClr>
              <a:buSzPct val="90000"/>
              <a:buFontTx/>
              <a:buChar char="•"/>
            </a:pPr>
            <a:r>
              <a:rPr lang="en-GB" sz="2000" b="0" dirty="0"/>
              <a:t>Grace </a:t>
            </a:r>
            <a:r>
              <a:rPr lang="en-GB" sz="2000" b="0" dirty="0" smtClean="0"/>
              <a:t>period</a:t>
            </a:r>
            <a:endParaRPr lang="en-GB" sz="2000" b="0" dirty="0"/>
          </a:p>
          <a:p>
            <a:pPr marL="174625" indent="-174625">
              <a:lnSpc>
                <a:spcPct val="90000"/>
              </a:lnSpc>
              <a:spcBef>
                <a:spcPct val="70000"/>
              </a:spcBef>
              <a:buClr>
                <a:schemeClr val="hlink"/>
              </a:buClr>
              <a:buSzPct val="90000"/>
              <a:buFontTx/>
              <a:buChar char="•"/>
            </a:pPr>
            <a:r>
              <a:rPr lang="en-GB" sz="2000" b="0" dirty="0"/>
              <a:t>Increasingly frequent reminders</a:t>
            </a:r>
          </a:p>
        </p:txBody>
      </p:sp>
      <p:sp>
        <p:nvSpPr>
          <p:cNvPr id="3" name="Rectangle 2"/>
          <p:cNvSpPr/>
          <p:nvPr/>
        </p:nvSpPr>
        <p:spPr>
          <a:xfrm>
            <a:off x="360362" y="994055"/>
            <a:ext cx="8383587" cy="1015663"/>
          </a:xfrm>
          <a:prstGeom prst="rect">
            <a:avLst/>
          </a:prstGeom>
        </p:spPr>
        <p:txBody>
          <a:bodyPr wrap="square">
            <a:spAutoFit/>
          </a:bodyPr>
          <a:lstStyle/>
          <a:p>
            <a:r>
              <a:rPr lang="en-US" sz="2000" b="0" dirty="0"/>
              <a:t>The activation process establishes a relationship between the software’s product key and a specific installation of that software on a </a:t>
            </a:r>
            <a:r>
              <a:rPr lang="en-US" sz="2000" b="0" dirty="0" smtClean="0"/>
              <a:t>device</a:t>
            </a:r>
            <a:endParaRPr lang="en-US" sz="2000" b="0" dirty="0"/>
          </a:p>
        </p:txBody>
      </p:sp>
    </p:spTree>
    <p:extLst>
      <p:ext uri="{BB962C8B-B14F-4D97-AF65-F5344CB8AC3E}">
        <p14:creationId xmlns:p14="http://schemas.microsoft.com/office/powerpoint/2010/main" xmlns="" val="2456242035"/>
      </p:ext>
    </p:extLst>
  </p:cSld>
  <p:clrMapOvr>
    <a:masterClrMapping/>
  </p:clrMapOvr>
</p:sld>
</file>

<file path=ppt/theme/theme1.xml><?xml version="1.0" encoding="utf-8"?>
<a:theme xmlns:a="http://schemas.openxmlformats.org/drawingml/2006/main" name="NG_MOC_Template">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cap="flat" cmpd="sng" algn="ctr">
          <a:solidFill>
            <a:srgbClr val="FF0000"/>
          </a:solid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NG_MOC_Template</Template>
  <TotalTime>0</TotalTime>
  <Words>6654</Words>
  <Application>Microsoft Office PowerPoint</Application>
  <PresentationFormat>On-screen Show (4:3)</PresentationFormat>
  <Paragraphs>839</Paragraphs>
  <Slides>41</Slides>
  <Notes>41</Notes>
  <HiddenSlides>3</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NG_MOC_Template</vt:lpstr>
      <vt:lpstr>Slide 1</vt:lpstr>
      <vt:lpstr>Module Overview</vt:lpstr>
      <vt:lpstr>Lesson 1: Developing a Deployment Strategy</vt:lpstr>
      <vt:lpstr>The Importance of Developing a Deployment Strategy</vt:lpstr>
      <vt:lpstr>Windows Server 2008 R2 Editions</vt:lpstr>
      <vt:lpstr>When to Choose Server Core</vt:lpstr>
      <vt:lpstr>Upgrading to Windows Server 2008</vt:lpstr>
      <vt:lpstr>Windows Server 2008 Licensing</vt:lpstr>
      <vt:lpstr>Activation Options</vt:lpstr>
      <vt:lpstr>Microsoft Assessment Planning (MAP) Toolkit</vt:lpstr>
      <vt:lpstr>Lesson 2: Virtualization Considerations</vt:lpstr>
      <vt:lpstr>Considerations for Virtual Deployment</vt:lpstr>
      <vt:lpstr>What Virtual Licenses Are Included?</vt:lpstr>
      <vt:lpstr>Planning for Hyper-V Hosts</vt:lpstr>
      <vt:lpstr>Guidelines for Designing Virtual Machines</vt:lpstr>
      <vt:lpstr>Designing Virtual Machines for Applications</vt:lpstr>
      <vt:lpstr>Discussion: Choosing Between Virtual and Physical Deployments</vt:lpstr>
      <vt:lpstr>Lesson 3: Selecting a Deployment Automation Strategy</vt:lpstr>
      <vt:lpstr>Discussion: What Is Your Deployment Strategy?</vt:lpstr>
      <vt:lpstr>Why Use Automated Deployment Methods?</vt:lpstr>
      <vt:lpstr>Selecting an Image-Based Deployment Strategy</vt:lpstr>
      <vt:lpstr>WIM Image Strategy</vt:lpstr>
      <vt:lpstr>VHD Image Strategy</vt:lpstr>
      <vt:lpstr>Demonstration: How to Capture Images</vt:lpstr>
      <vt:lpstr>Notes Page Over-flow Slide. Do Not Print Slide. See Notes pane.</vt:lpstr>
      <vt:lpstr>Demonstration: How to Edit Images</vt:lpstr>
      <vt:lpstr>Notes Page Over-flow Slide. Do Not Print Slide. See Notes pane.</vt:lpstr>
      <vt:lpstr>Lesson 4: Implementing a Deployment Automation Strategy</vt:lpstr>
      <vt:lpstr>Windows AIK</vt:lpstr>
      <vt:lpstr>Windows Deployment Services</vt:lpstr>
      <vt:lpstr>Microsoft Deployment Toolkit</vt:lpstr>
      <vt:lpstr>High-Touch Retail Media Deployments</vt:lpstr>
      <vt:lpstr>High-Touch Standard Image Deployments</vt:lpstr>
      <vt:lpstr>Lite-Touch High-Volume Deployments</vt:lpstr>
      <vt:lpstr>Zero-Touch High-Volume Deployments</vt:lpstr>
      <vt:lpstr>Discussion: Choosing a Deployment Topology</vt:lpstr>
      <vt:lpstr>Notes Page Over-flow Slide. Do Not Print Slide. See Notes pane.</vt:lpstr>
      <vt:lpstr>Lab: Planning and Implementing Server Deployment </vt:lpstr>
      <vt:lpstr>Lab Scenario</vt:lpstr>
      <vt:lpstr>Lab Review</vt:lpstr>
      <vt:lpstr>Module Review and Takeaways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2010-10-28T22:56:07Z</dcterms:created>
  <dcterms:modified xsi:type="dcterms:W3CDTF">2011-08-10T05:13:49Z</dcterms:modified>
</cp:coreProperties>
</file>